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notesMasterIdLst>
    <p:notesMasterId r:id="rId25"/>
  </p:notesMasterIdLst>
  <p:sldIdLst>
    <p:sldId id="256" r:id="rId2"/>
    <p:sldId id="279" r:id="rId3"/>
    <p:sldId id="295" r:id="rId4"/>
    <p:sldId id="263" r:id="rId5"/>
    <p:sldId id="264" r:id="rId6"/>
    <p:sldId id="266" r:id="rId7"/>
    <p:sldId id="296" r:id="rId8"/>
    <p:sldId id="261" r:id="rId9"/>
    <p:sldId id="265" r:id="rId10"/>
    <p:sldId id="299" r:id="rId11"/>
    <p:sldId id="300" r:id="rId12"/>
    <p:sldId id="301" r:id="rId13"/>
    <p:sldId id="267" r:id="rId14"/>
    <p:sldId id="288" r:id="rId15"/>
    <p:sldId id="287" r:id="rId16"/>
    <p:sldId id="289" r:id="rId17"/>
    <p:sldId id="292" r:id="rId18"/>
    <p:sldId id="297" r:id="rId19"/>
    <p:sldId id="298" r:id="rId20"/>
    <p:sldId id="290" r:id="rId21"/>
    <p:sldId id="275"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05" autoAdjust="0"/>
    <p:restoredTop sz="94542" autoAdjust="0"/>
  </p:normalViewPr>
  <p:slideViewPr>
    <p:cSldViewPr snapToGrid="0">
      <p:cViewPr varScale="1">
        <p:scale>
          <a:sx n="108" d="100"/>
          <a:sy n="108" d="100"/>
        </p:scale>
        <p:origin x="660" y="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24136F-074E-4D2F-8EC8-6D2C838F98F3}" type="datetimeFigureOut">
              <a:rPr lang="en-AU" smtClean="0"/>
              <a:t>21/07/2021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F70DCB-14F2-4A1D-BC11-BCE79A76EAA3}" type="slidenum">
              <a:rPr lang="en-AU" smtClean="0"/>
              <a:t>‹#›</a:t>
            </a:fld>
            <a:endParaRPr lang="en-AU"/>
          </a:p>
        </p:txBody>
      </p:sp>
    </p:spTree>
    <p:extLst>
      <p:ext uri="{BB962C8B-B14F-4D97-AF65-F5344CB8AC3E}">
        <p14:creationId xmlns:p14="http://schemas.microsoft.com/office/powerpoint/2010/main" val="843233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3F70DCB-14F2-4A1D-BC11-BCE79A76EAA3}" type="slidenum">
              <a:rPr lang="en-AU" smtClean="0"/>
              <a:t>3</a:t>
            </a:fld>
            <a:endParaRPr lang="en-AU"/>
          </a:p>
        </p:txBody>
      </p:sp>
    </p:spTree>
    <p:extLst>
      <p:ext uri="{BB962C8B-B14F-4D97-AF65-F5344CB8AC3E}">
        <p14:creationId xmlns:p14="http://schemas.microsoft.com/office/powerpoint/2010/main" val="834116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Arial" panose="020B0604020202020204" pitchFamily="34" charset="0"/>
                <a:ea typeface="Calibri" panose="020F0502020204030204" pitchFamily="34" charset="0"/>
                <a:cs typeface="Arial" panose="020B0604020202020204" pitchFamily="34" charset="0"/>
              </a:rPr>
              <a:t>Solar photovoltaic (‘solar power’) generated 3.1 per cent of Australia’s electricity in 2016-17, the majority of which came from small-scale rooftop installation.</a:t>
            </a:r>
            <a:r>
              <a:rPr lang="en-AU" sz="1800" dirty="0">
                <a:effectLst/>
                <a:latin typeface="Calibri" panose="020F0502020204030204" pitchFamily="34" charset="0"/>
                <a:ea typeface="Calibri" panose="020F0502020204030204" pitchFamily="34" charset="0"/>
                <a:cs typeface="Arial" panose="020B0604020202020204" pitchFamily="34" charset="0"/>
              </a:rPr>
              <a:t> </a:t>
            </a:r>
            <a:r>
              <a:rPr lang="en-AU" sz="1800" dirty="0">
                <a:effectLst/>
                <a:latin typeface="Arial" panose="020B0604020202020204" pitchFamily="34" charset="0"/>
                <a:ea typeface="Calibri" panose="020F0502020204030204" pitchFamily="34" charset="0"/>
                <a:cs typeface="Arial" panose="020B0604020202020204" pitchFamily="34" charset="0"/>
              </a:rPr>
              <a:t>More than two million, or 21 percent, of Australian households now have rooftop solar, with a combined capacity exceeding 10 GW. However, there remains huge potential on Australia’s remaining roofs, for the expansion of solar power, especially given our climate. </a:t>
            </a:r>
            <a:endParaRPr lang="en-AU" sz="1800" dirty="0">
              <a:effectLst/>
              <a:latin typeface="Calibri" panose="020F0502020204030204" pitchFamily="34" charset="0"/>
              <a:ea typeface="Calibri" panose="020F0502020204030204" pitchFamily="34" charset="0"/>
              <a:cs typeface="Arial" panose="020B0604020202020204" pitchFamily="34" charset="0"/>
            </a:endParaRPr>
          </a:p>
          <a:p>
            <a:r>
              <a:rPr lang="en-AU" sz="1800" dirty="0">
                <a:effectLst/>
                <a:latin typeface="Arial" panose="020B0604020202020204" pitchFamily="34" charset="0"/>
                <a:ea typeface="Calibri" panose="020F0502020204030204" pitchFamily="34" charset="0"/>
                <a:cs typeface="Arial" panose="020B0604020202020204" pitchFamily="34" charset="0"/>
              </a:rPr>
              <a:t> </a:t>
            </a:r>
            <a:endParaRPr lang="en-AU" sz="1800" dirty="0">
              <a:effectLst/>
              <a:latin typeface="Calibri" panose="020F0502020204030204" pitchFamily="34" charset="0"/>
              <a:ea typeface="Calibri" panose="020F0502020204030204" pitchFamily="34" charset="0"/>
              <a:cs typeface="Arial" panose="020B0604020202020204" pitchFamily="34" charset="0"/>
            </a:endParaRPr>
          </a:p>
          <a:p>
            <a:r>
              <a:rPr lang="en-AU" sz="1800" dirty="0">
                <a:effectLst/>
                <a:latin typeface="Arial" panose="020B0604020202020204" pitchFamily="34" charset="0"/>
                <a:ea typeface="Calibri" panose="020F0502020204030204" pitchFamily="34" charset="0"/>
                <a:cs typeface="Arial" panose="020B0604020202020204" pitchFamily="34" charset="0"/>
              </a:rPr>
              <a:t>Federal solar incentives and rebates for solar installation have led to a rapid adoption of this technology in recent years. However, the factors that that lead to consumers adopting this technology, and how that might inform future measures to increase solar, remain less clear. </a:t>
            </a:r>
            <a:endParaRPr lang="en-AU" sz="1800" dirty="0">
              <a:effectLst/>
              <a:latin typeface="Calibri" panose="020F0502020204030204" pitchFamily="34" charset="0"/>
              <a:ea typeface="Calibri" panose="020F0502020204030204" pitchFamily="34" charset="0"/>
              <a:cs typeface="Arial" panose="020B0604020202020204" pitchFamily="34" charset="0"/>
            </a:endParaRPr>
          </a:p>
          <a:p>
            <a:r>
              <a:rPr lang="en-AU" sz="1800" dirty="0">
                <a:effectLst/>
                <a:latin typeface="Arial" panose="020B0604020202020204" pitchFamily="34" charset="0"/>
                <a:ea typeface="Calibri" panose="020F0502020204030204" pitchFamily="34" charset="0"/>
                <a:cs typeface="Arial" panose="020B0604020202020204" pitchFamily="34" charset="0"/>
              </a:rPr>
              <a:t> </a:t>
            </a:r>
            <a:endParaRPr lang="en-AU" sz="1800" dirty="0">
              <a:effectLst/>
              <a:latin typeface="Calibri" panose="020F0502020204030204" pitchFamily="34" charset="0"/>
              <a:ea typeface="Calibri" panose="020F0502020204030204" pitchFamily="34" charset="0"/>
              <a:cs typeface="Arial" panose="020B0604020202020204" pitchFamily="34" charset="0"/>
            </a:endParaRPr>
          </a:p>
          <a:p>
            <a:r>
              <a:rPr lang="en-AU" sz="1800" b="1" dirty="0">
                <a:effectLst/>
                <a:latin typeface="Arial" panose="020B0604020202020204" pitchFamily="34" charset="0"/>
                <a:ea typeface="Calibri" panose="020F0502020204030204" pitchFamily="34" charset="0"/>
                <a:cs typeface="Arial" panose="020B0604020202020204" pitchFamily="34" charset="0"/>
              </a:rPr>
              <a:t>Aims</a:t>
            </a:r>
            <a:endParaRPr lang="en-AU"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anose="05050102010706020507" pitchFamily="18" charset="2"/>
              <a:buChar char=""/>
            </a:pPr>
            <a:r>
              <a:rPr lang="en-AU" sz="1800" dirty="0">
                <a:effectLst/>
                <a:latin typeface="Arial" panose="020B0604020202020204" pitchFamily="34" charset="0"/>
                <a:ea typeface="Calibri" panose="020F0502020204030204" pitchFamily="34" charset="0"/>
                <a:cs typeface="Arial" panose="020B0604020202020204" pitchFamily="34" charset="0"/>
              </a:rPr>
              <a:t>Create a SQLite database of current and historical data, broken down by postcode, containing solar power installations, power generation, and factors that may influence the uptake of solar (e.g. household income, federal government solar rebates).</a:t>
            </a:r>
            <a:endParaRPr lang="en-AU"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anose="05050102010706020507" pitchFamily="18" charset="2"/>
              <a:buChar char=""/>
            </a:pPr>
            <a:r>
              <a:rPr lang="en-AU" sz="1800" dirty="0">
                <a:effectLst/>
                <a:latin typeface="Arial" panose="020B0604020202020204" pitchFamily="34" charset="0"/>
                <a:ea typeface="Calibri" panose="020F0502020204030204" pitchFamily="34" charset="0"/>
                <a:cs typeface="Arial" panose="020B0604020202020204" pitchFamily="34" charset="0"/>
              </a:rPr>
              <a:t>Use this database to create a series of interactive data visualisations that describe the current state of home solar in Australia, as well as identifying areas of unmet potential and factors that may influence homeowner’s willingness to adopt this technology. </a:t>
            </a:r>
            <a:endParaRPr lang="en-AU" sz="1800" dirty="0">
              <a:effectLst/>
              <a:latin typeface="Calibri" panose="020F0502020204030204" pitchFamily="34" charset="0"/>
              <a:ea typeface="Calibri" panose="020F0502020204030204" pitchFamily="34" charset="0"/>
              <a:cs typeface="Arial" panose="020B0604020202020204" pitchFamily="34" charset="0"/>
            </a:endParaRPr>
          </a:p>
          <a:p>
            <a:r>
              <a:rPr lang="en-AU" sz="1800" dirty="0">
                <a:effectLst/>
                <a:latin typeface="Arial" panose="020B0604020202020204" pitchFamily="34" charset="0"/>
                <a:ea typeface="Calibri" panose="020F0502020204030204" pitchFamily="34" charset="0"/>
                <a:cs typeface="Arial" panose="020B0604020202020204" pitchFamily="34" charset="0"/>
              </a:rPr>
              <a:t> </a:t>
            </a:r>
            <a:endParaRPr lang="en-AU" sz="1800" dirty="0">
              <a:effectLst/>
              <a:latin typeface="Calibri" panose="020F0502020204030204" pitchFamily="34" charset="0"/>
              <a:ea typeface="Calibri" panose="020F0502020204030204" pitchFamily="34" charset="0"/>
              <a:cs typeface="Arial" panose="020B0604020202020204" pitchFamily="34" charset="0"/>
            </a:endParaRPr>
          </a:p>
          <a:p>
            <a:r>
              <a:rPr lang="en-AU" sz="1800" b="1" dirty="0">
                <a:effectLst/>
                <a:latin typeface="Arial" panose="020B0604020202020204" pitchFamily="34" charset="0"/>
                <a:ea typeface="Calibri" panose="020F0502020204030204" pitchFamily="34" charset="0"/>
                <a:cs typeface="Arial" panose="020B0604020202020204" pitchFamily="34" charset="0"/>
              </a:rPr>
              <a:t>Rationale</a:t>
            </a:r>
            <a:endParaRPr lang="en-AU" sz="1800" dirty="0">
              <a:effectLst/>
              <a:latin typeface="Calibri" panose="020F0502020204030204" pitchFamily="34" charset="0"/>
              <a:ea typeface="Calibri" panose="020F0502020204030204" pitchFamily="34" charset="0"/>
              <a:cs typeface="Arial" panose="020B0604020202020204" pitchFamily="34" charset="0"/>
            </a:endParaRPr>
          </a:p>
          <a:p>
            <a:r>
              <a:rPr lang="en-AU" sz="1800" dirty="0">
                <a:effectLst/>
                <a:latin typeface="Arial" panose="020B0604020202020204" pitchFamily="34" charset="0"/>
                <a:ea typeface="Calibri" panose="020F0502020204030204" pitchFamily="34" charset="0"/>
                <a:cs typeface="Arial" panose="020B0604020202020204" pitchFamily="34" charset="0"/>
              </a:rPr>
              <a:t>Potential applications of this project could include:</a:t>
            </a:r>
            <a:endParaRPr lang="en-AU"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anose="05050102010706020507" pitchFamily="18" charset="2"/>
              <a:buChar char=""/>
            </a:pPr>
            <a:r>
              <a:rPr lang="en-AU" sz="1800" dirty="0">
                <a:effectLst/>
                <a:latin typeface="Arial" panose="020B0604020202020204" pitchFamily="34" charset="0"/>
                <a:ea typeface="Calibri" panose="020F0502020204030204" pitchFamily="34" charset="0"/>
                <a:cs typeface="Arial" panose="020B0604020202020204" pitchFamily="34" charset="0"/>
              </a:rPr>
              <a:t>At a government level, allow the analysis of the rebate schemes success, and direct future initiatives and renewable energy policy. </a:t>
            </a:r>
            <a:endParaRPr lang="en-AU" sz="1800" dirty="0">
              <a:effectLst/>
              <a:latin typeface="Calibri" panose="020F0502020204030204" pitchFamily="34" charset="0"/>
              <a:ea typeface="Calibri" panose="020F0502020204030204" pitchFamily="34" charset="0"/>
              <a:cs typeface="Arial" panose="020B0604020202020204" pitchFamily="34" charset="0"/>
            </a:endParaRPr>
          </a:p>
          <a:p>
            <a:r>
              <a:rPr lang="en-AU" sz="1800" dirty="0">
                <a:effectLst/>
                <a:latin typeface="Arial" panose="020B0604020202020204" pitchFamily="34" charset="0"/>
                <a:ea typeface="Calibri" panose="020F0502020204030204" pitchFamily="34" charset="0"/>
              </a:rPr>
              <a:t>At the individual household level, allow consumers to see how their suburb compares to the nation and how solar has changed over time. Such information could promote further adoption of solar and could be used as a marketing tool</a:t>
            </a:r>
            <a:endParaRPr lang="en-AU" dirty="0"/>
          </a:p>
        </p:txBody>
      </p:sp>
      <p:sp>
        <p:nvSpPr>
          <p:cNvPr id="4" name="Slide Number Placeholder 3"/>
          <p:cNvSpPr>
            <a:spLocks noGrp="1"/>
          </p:cNvSpPr>
          <p:nvPr>
            <p:ph type="sldNum" sz="quarter" idx="5"/>
          </p:nvPr>
        </p:nvSpPr>
        <p:spPr/>
        <p:txBody>
          <a:bodyPr/>
          <a:lstStyle/>
          <a:p>
            <a:fld id="{63F70DCB-14F2-4A1D-BC11-BCE79A76EAA3}" type="slidenum">
              <a:rPr lang="en-AU" smtClean="0"/>
              <a:t>4</a:t>
            </a:fld>
            <a:endParaRPr lang="en-AU"/>
          </a:p>
        </p:txBody>
      </p:sp>
    </p:spTree>
    <p:extLst>
      <p:ext uri="{BB962C8B-B14F-4D97-AF65-F5344CB8AC3E}">
        <p14:creationId xmlns:p14="http://schemas.microsoft.com/office/powerpoint/2010/main" val="1171762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7/21/2021</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74928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7/21/2021</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59551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7/21/2021</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278985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7/21/2021</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631421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7/21/2021</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589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7/21/2021</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3346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7/21/2021</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889961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7/21/2021</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6308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7/21/2021</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624871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7/21/2021</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767479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7/21/2021</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461328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7/21/2021</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687217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64" r:id="rId6"/>
    <p:sldLayoutId id="2147483760" r:id="rId7"/>
    <p:sldLayoutId id="2147483761" r:id="rId8"/>
    <p:sldLayoutId id="2147483762" r:id="rId9"/>
    <p:sldLayoutId id="2147483763" r:id="rId10"/>
    <p:sldLayoutId id="2147483765"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tonywr71/GeoJson-Data/blob/master/australian-suburbs.geojson" TargetMode="External"/><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hyperlink" Target="https://www.matthewproctor.com/australian_postcode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6">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8">
            <a:extLst>
              <a:ext uri="{FF2B5EF4-FFF2-40B4-BE49-F238E27FC236}">
                <a16:creationId xmlns:a16="http://schemas.microsoft.com/office/drawing/2014/main" id="{40FA88D0-E295-4CF3-934C-6423EACEB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ky, outdoor&#10;&#10;Description automatically generated">
            <a:extLst>
              <a:ext uri="{FF2B5EF4-FFF2-40B4-BE49-F238E27FC236}">
                <a16:creationId xmlns:a16="http://schemas.microsoft.com/office/drawing/2014/main" id="{B123BD09-931B-475E-B770-494049ABF0C0}"/>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7739" r="-1" b="9214"/>
          <a:stretch/>
        </p:blipFill>
        <p:spPr>
          <a:xfrm>
            <a:off x="0" y="39416"/>
            <a:ext cx="12188932" cy="6857990"/>
          </a:xfrm>
          <a:prstGeom prst="rect">
            <a:avLst/>
          </a:prstGeom>
        </p:spPr>
      </p:pic>
      <p:sp>
        <p:nvSpPr>
          <p:cNvPr id="2" name="Title 1">
            <a:extLst>
              <a:ext uri="{FF2B5EF4-FFF2-40B4-BE49-F238E27FC236}">
                <a16:creationId xmlns:a16="http://schemas.microsoft.com/office/drawing/2014/main" id="{4057457C-E5F3-4AFF-BC24-78D6CA828D82}"/>
              </a:ext>
            </a:extLst>
          </p:cNvPr>
          <p:cNvSpPr>
            <a:spLocks noGrp="1"/>
          </p:cNvSpPr>
          <p:nvPr>
            <p:ph type="ctrTitle"/>
          </p:nvPr>
        </p:nvSpPr>
        <p:spPr>
          <a:xfrm>
            <a:off x="482600" y="732032"/>
            <a:ext cx="6900839" cy="2736390"/>
          </a:xfrm>
        </p:spPr>
        <p:txBody>
          <a:bodyPr anchor="t">
            <a:normAutofit/>
          </a:bodyPr>
          <a:lstStyle/>
          <a:p>
            <a:r>
              <a:rPr lang="en-AU" sz="4800" b="1" i="0" u="none" strike="noStrike" baseline="0" dirty="0">
                <a:solidFill>
                  <a:schemeClr val="bg1"/>
                </a:solidFill>
                <a:latin typeface="Times New Roman" panose="02020603050405020304" pitchFamily="18" charset="0"/>
                <a:cs typeface="Times New Roman" panose="02020603050405020304" pitchFamily="18" charset="0"/>
              </a:rPr>
              <a:t>Solar Power in Australia: The current state of the nation</a:t>
            </a:r>
            <a:endParaRPr lang="en-AU" sz="4800" dirty="0">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126B0E3-6089-4DCD-9B76-CD688E49C930}"/>
              </a:ext>
            </a:extLst>
          </p:cNvPr>
          <p:cNvSpPr>
            <a:spLocks noGrp="1"/>
          </p:cNvSpPr>
          <p:nvPr>
            <p:ph type="subTitle" idx="1"/>
          </p:nvPr>
        </p:nvSpPr>
        <p:spPr>
          <a:xfrm>
            <a:off x="6596565" y="4201721"/>
            <a:ext cx="4986084" cy="1949813"/>
          </a:xfrm>
        </p:spPr>
        <p:txBody>
          <a:bodyPr anchor="b">
            <a:normAutofit lnSpcReduction="10000"/>
          </a:bodyPr>
          <a:lstStyle/>
          <a:p>
            <a:r>
              <a:rPr lang="en-AU" dirty="0">
                <a:solidFill>
                  <a:srgbClr val="FFFFFF"/>
                </a:solidFill>
              </a:rPr>
              <a:t>By:</a:t>
            </a:r>
          </a:p>
          <a:p>
            <a:pPr marL="285750" indent="-285750">
              <a:buFont typeface="Arial" panose="020B0604020202020204" pitchFamily="34" charset="0"/>
              <a:buChar char="•"/>
            </a:pPr>
            <a:r>
              <a:rPr lang="es-ES" sz="1800" b="0" i="0" u="none" strike="noStrike" baseline="0" dirty="0">
                <a:solidFill>
                  <a:schemeClr val="bg1"/>
                </a:solidFill>
                <a:latin typeface="Arial" panose="020B0604020202020204" pitchFamily="34" charset="0"/>
              </a:rPr>
              <a:t>Dale Currigan</a:t>
            </a:r>
          </a:p>
          <a:p>
            <a:pPr marL="285750" indent="-285750">
              <a:buFont typeface="Arial" panose="020B0604020202020204" pitchFamily="34" charset="0"/>
              <a:buChar char="•"/>
            </a:pPr>
            <a:r>
              <a:rPr lang="es-ES" sz="1800" b="0" i="0" u="none" strike="noStrike" baseline="0" dirty="0">
                <a:solidFill>
                  <a:schemeClr val="bg1"/>
                </a:solidFill>
                <a:latin typeface="Arial" panose="020B0604020202020204" pitchFamily="34" charset="0"/>
              </a:rPr>
              <a:t>Helen Amin</a:t>
            </a:r>
          </a:p>
          <a:p>
            <a:pPr marL="285750" indent="-285750">
              <a:buFont typeface="Arial" panose="020B0604020202020204" pitchFamily="34" charset="0"/>
              <a:buChar char="•"/>
            </a:pPr>
            <a:r>
              <a:rPr lang="es-ES" sz="1800" b="0" i="0" u="none" strike="noStrike" baseline="0" dirty="0">
                <a:solidFill>
                  <a:schemeClr val="bg1"/>
                </a:solidFill>
                <a:latin typeface="Arial" panose="020B0604020202020204" pitchFamily="34" charset="0"/>
              </a:rPr>
              <a:t>Rajesh Nair</a:t>
            </a:r>
          </a:p>
          <a:p>
            <a:pPr marL="285750" indent="-285750">
              <a:buFont typeface="Arial" panose="020B0604020202020204" pitchFamily="34" charset="0"/>
              <a:buChar char="•"/>
            </a:pPr>
            <a:r>
              <a:rPr lang="es-ES" sz="1800" b="0" i="0" u="none" strike="noStrike" baseline="0" dirty="0">
                <a:solidFill>
                  <a:schemeClr val="bg1"/>
                </a:solidFill>
                <a:latin typeface="Arial" panose="020B0604020202020204" pitchFamily="34" charset="0"/>
              </a:rPr>
              <a:t>Ray Camo</a:t>
            </a:r>
            <a:endParaRPr lang="es-ES" sz="1800" b="0" i="0" u="none" strike="noStrike" baseline="0" dirty="0">
              <a:solidFill>
                <a:schemeClr val="bg1"/>
              </a:solidFill>
              <a:latin typeface="Times New Roman" panose="02020603050405020304" pitchFamily="18" charset="0"/>
            </a:endParaRPr>
          </a:p>
          <a:p>
            <a:pPr algn="r"/>
            <a:endParaRPr lang="en-AU" dirty="0">
              <a:solidFill>
                <a:srgbClr val="FFFFFF"/>
              </a:solidFill>
            </a:endParaRPr>
          </a:p>
        </p:txBody>
      </p:sp>
      <p:cxnSp>
        <p:nvCxnSpPr>
          <p:cNvPr id="36" name="Straight Connector 30">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C998EB85-FF50-478C-95A4-BFDB24D04D69}"/>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609351" y="3169578"/>
            <a:ext cx="5343521" cy="3278349"/>
          </a:xfrm>
          <a:prstGeom prst="rect">
            <a:avLst/>
          </a:prstGeom>
        </p:spPr>
      </p:pic>
      <p:pic>
        <p:nvPicPr>
          <p:cNvPr id="15" name="Picture 14" descr="A picture containing text, clock&#10;&#10;Description automatically generated">
            <a:extLst>
              <a:ext uri="{FF2B5EF4-FFF2-40B4-BE49-F238E27FC236}">
                <a16:creationId xmlns:a16="http://schemas.microsoft.com/office/drawing/2014/main" id="{A4C399DB-A210-4C63-9148-6F6813EDD5A5}"/>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866039" y="1474176"/>
            <a:ext cx="3993169" cy="2510941"/>
          </a:xfrm>
          <a:prstGeom prst="rect">
            <a:avLst/>
          </a:prstGeom>
        </p:spPr>
      </p:pic>
    </p:spTree>
    <p:extLst>
      <p:ext uri="{BB962C8B-B14F-4D97-AF65-F5344CB8AC3E}">
        <p14:creationId xmlns:p14="http://schemas.microsoft.com/office/powerpoint/2010/main" val="369907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grass, outdoor, solar cell, outdoor object&#10;&#10;Description automatically generated">
            <a:extLst>
              <a:ext uri="{FF2B5EF4-FFF2-40B4-BE49-F238E27FC236}">
                <a16:creationId xmlns:a16="http://schemas.microsoft.com/office/drawing/2014/main" id="{BCC3243B-92E4-4F31-B19B-ABA833486FFE}"/>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Lst>
          </a:blip>
          <a:stretch>
            <a:fillRect/>
          </a:stretch>
        </p:blipFill>
        <p:spPr>
          <a:xfrm>
            <a:off x="487178" y="539263"/>
            <a:ext cx="11222222" cy="5838092"/>
          </a:xfrm>
        </p:spPr>
      </p:pic>
      <p:sp>
        <p:nvSpPr>
          <p:cNvPr id="2" name="Title 1">
            <a:extLst>
              <a:ext uri="{FF2B5EF4-FFF2-40B4-BE49-F238E27FC236}">
                <a16:creationId xmlns:a16="http://schemas.microsoft.com/office/drawing/2014/main" id="{8105FC07-A6DB-4A4F-86CE-232B4D282A0B}"/>
              </a:ext>
            </a:extLst>
          </p:cNvPr>
          <p:cNvSpPr>
            <a:spLocks noGrp="1"/>
          </p:cNvSpPr>
          <p:nvPr>
            <p:ph type="title"/>
          </p:nvPr>
        </p:nvSpPr>
        <p:spPr/>
        <p:txBody>
          <a:bodyPr/>
          <a:lstStyle/>
          <a:p>
            <a:pPr algn="ctr"/>
            <a:r>
              <a:rPr lang="en-AU" dirty="0"/>
              <a:t> </a:t>
            </a:r>
            <a:r>
              <a:rPr lang="en-AU" dirty="0">
                <a:latin typeface="Times New Roman" panose="02020603050405020304" pitchFamily="18" charset="0"/>
                <a:cs typeface="Times New Roman" panose="02020603050405020304" pitchFamily="18" charset="0"/>
              </a:rPr>
              <a:t>Site Structure </a:t>
            </a:r>
          </a:p>
        </p:txBody>
      </p:sp>
    </p:spTree>
    <p:extLst>
      <p:ext uri="{BB962C8B-B14F-4D97-AF65-F5344CB8AC3E}">
        <p14:creationId xmlns:p14="http://schemas.microsoft.com/office/powerpoint/2010/main" val="3154243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B6653E-117B-43FA-A481-AAF486CBFBFB}"/>
              </a:ext>
            </a:extLst>
          </p:cNvPr>
          <p:cNvPicPr>
            <a:picLocks noChangeAspect="1"/>
          </p:cNvPicPr>
          <p:nvPr/>
        </p:nvPicPr>
        <p:blipFill>
          <a:blip r:embed="rId2"/>
          <a:stretch>
            <a:fillRect/>
          </a:stretch>
        </p:blipFill>
        <p:spPr>
          <a:xfrm>
            <a:off x="2201707" y="3293706"/>
            <a:ext cx="3781572" cy="3040514"/>
          </a:xfrm>
          <a:prstGeom prst="rect">
            <a:avLst/>
          </a:prstGeom>
        </p:spPr>
      </p:pic>
      <p:pic>
        <p:nvPicPr>
          <p:cNvPr id="11" name="Picture 10">
            <a:extLst>
              <a:ext uri="{FF2B5EF4-FFF2-40B4-BE49-F238E27FC236}">
                <a16:creationId xmlns:a16="http://schemas.microsoft.com/office/drawing/2014/main" id="{77DFC486-EF87-470A-8E38-E17385083D41}"/>
              </a:ext>
            </a:extLst>
          </p:cNvPr>
          <p:cNvPicPr>
            <a:picLocks noChangeAspect="1"/>
          </p:cNvPicPr>
          <p:nvPr/>
        </p:nvPicPr>
        <p:blipFill>
          <a:blip r:embed="rId3"/>
          <a:stretch>
            <a:fillRect/>
          </a:stretch>
        </p:blipFill>
        <p:spPr>
          <a:xfrm>
            <a:off x="6096000" y="556726"/>
            <a:ext cx="3778926" cy="2736980"/>
          </a:xfrm>
          <a:prstGeom prst="rect">
            <a:avLst/>
          </a:prstGeom>
        </p:spPr>
      </p:pic>
      <p:pic>
        <p:nvPicPr>
          <p:cNvPr id="13" name="Picture 12">
            <a:extLst>
              <a:ext uri="{FF2B5EF4-FFF2-40B4-BE49-F238E27FC236}">
                <a16:creationId xmlns:a16="http://schemas.microsoft.com/office/drawing/2014/main" id="{1C7460F9-73AD-4694-9C19-5768C61016A3}"/>
              </a:ext>
            </a:extLst>
          </p:cNvPr>
          <p:cNvPicPr>
            <a:picLocks noChangeAspect="1"/>
          </p:cNvPicPr>
          <p:nvPr/>
        </p:nvPicPr>
        <p:blipFill>
          <a:blip r:embed="rId4"/>
          <a:stretch>
            <a:fillRect/>
          </a:stretch>
        </p:blipFill>
        <p:spPr>
          <a:xfrm>
            <a:off x="6096001" y="3293706"/>
            <a:ext cx="3778926" cy="3040515"/>
          </a:xfrm>
          <a:prstGeom prst="rect">
            <a:avLst/>
          </a:prstGeom>
        </p:spPr>
      </p:pic>
      <p:pic>
        <p:nvPicPr>
          <p:cNvPr id="15" name="Picture 14">
            <a:extLst>
              <a:ext uri="{FF2B5EF4-FFF2-40B4-BE49-F238E27FC236}">
                <a16:creationId xmlns:a16="http://schemas.microsoft.com/office/drawing/2014/main" id="{758A880E-2E42-4E09-AC31-4D92ADBDC300}"/>
              </a:ext>
            </a:extLst>
          </p:cNvPr>
          <p:cNvPicPr>
            <a:picLocks noChangeAspect="1"/>
          </p:cNvPicPr>
          <p:nvPr/>
        </p:nvPicPr>
        <p:blipFill>
          <a:blip r:embed="rId5"/>
          <a:stretch>
            <a:fillRect/>
          </a:stretch>
        </p:blipFill>
        <p:spPr>
          <a:xfrm>
            <a:off x="2201706" y="556726"/>
            <a:ext cx="3778926" cy="2737777"/>
          </a:xfrm>
          <a:prstGeom prst="rect">
            <a:avLst/>
          </a:prstGeom>
        </p:spPr>
      </p:pic>
    </p:spTree>
    <p:extLst>
      <p:ext uri="{BB962C8B-B14F-4D97-AF65-F5344CB8AC3E}">
        <p14:creationId xmlns:p14="http://schemas.microsoft.com/office/powerpoint/2010/main" val="3572112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F756-4504-4E28-AB5D-48AB18068222}"/>
              </a:ext>
            </a:extLst>
          </p:cNvPr>
          <p:cNvSpPr>
            <a:spLocks noGrp="1"/>
          </p:cNvSpPr>
          <p:nvPr>
            <p:ph type="title"/>
          </p:nvPr>
        </p:nvSpPr>
        <p:spPr>
          <a:xfrm>
            <a:off x="349039" y="649701"/>
            <a:ext cx="11145039" cy="823912"/>
          </a:xfrm>
        </p:spPr>
        <p:txBody>
          <a:bodyPr/>
          <a:lstStyle/>
          <a:p>
            <a:pPr algn="ctr"/>
            <a:r>
              <a:rPr lang="en-AU" sz="4000" dirty="0">
                <a:latin typeface="Times New Roman" panose="02020603050405020304" pitchFamily="18" charset="0"/>
                <a:cs typeface="Times New Roman" panose="02020603050405020304" pitchFamily="18" charset="0"/>
              </a:rPr>
              <a:t>Autocomplete Library</a:t>
            </a:r>
            <a:endParaRPr lang="en-AU" sz="4000" dirty="0"/>
          </a:p>
        </p:txBody>
      </p:sp>
      <p:sp>
        <p:nvSpPr>
          <p:cNvPr id="8" name="TextBox 7">
            <a:extLst>
              <a:ext uri="{FF2B5EF4-FFF2-40B4-BE49-F238E27FC236}">
                <a16:creationId xmlns:a16="http://schemas.microsoft.com/office/drawing/2014/main" id="{71CFA76C-203F-4639-BB16-A958AB73D330}"/>
              </a:ext>
            </a:extLst>
          </p:cNvPr>
          <p:cNvSpPr txBox="1"/>
          <p:nvPr/>
        </p:nvSpPr>
        <p:spPr>
          <a:xfrm>
            <a:off x="6024282" y="2256265"/>
            <a:ext cx="5281538" cy="170816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AU" sz="2000" dirty="0"/>
              <a:t>Additional JavaScript library ‘autocomplete’ used for the search input field</a:t>
            </a:r>
          </a:p>
          <a:p>
            <a:pPr marL="285750" indent="-285750">
              <a:spcAft>
                <a:spcPts val="600"/>
              </a:spcAft>
              <a:buFont typeface="Arial" panose="020B0604020202020204" pitchFamily="34" charset="0"/>
              <a:buChar char="•"/>
            </a:pPr>
            <a:r>
              <a:rPr lang="en-AU" sz="2000" dirty="0"/>
              <a:t>Links the users input text to suggest entries present in the database </a:t>
            </a:r>
          </a:p>
        </p:txBody>
      </p:sp>
      <p:pic>
        <p:nvPicPr>
          <p:cNvPr id="4" name="Picture 3">
            <a:extLst>
              <a:ext uri="{FF2B5EF4-FFF2-40B4-BE49-F238E27FC236}">
                <a16:creationId xmlns:a16="http://schemas.microsoft.com/office/drawing/2014/main" id="{47780552-B541-4A96-A2EB-A28E42489A37}"/>
              </a:ext>
            </a:extLst>
          </p:cNvPr>
          <p:cNvPicPr>
            <a:picLocks noChangeAspect="1"/>
          </p:cNvPicPr>
          <p:nvPr/>
        </p:nvPicPr>
        <p:blipFill>
          <a:blip r:embed="rId2"/>
          <a:stretch>
            <a:fillRect/>
          </a:stretch>
        </p:blipFill>
        <p:spPr>
          <a:xfrm>
            <a:off x="863055" y="2065625"/>
            <a:ext cx="5058503" cy="3591837"/>
          </a:xfrm>
          <a:prstGeom prst="rect">
            <a:avLst/>
          </a:prstGeom>
        </p:spPr>
      </p:pic>
      <p:pic>
        <p:nvPicPr>
          <p:cNvPr id="6" name="Picture 5">
            <a:extLst>
              <a:ext uri="{FF2B5EF4-FFF2-40B4-BE49-F238E27FC236}">
                <a16:creationId xmlns:a16="http://schemas.microsoft.com/office/drawing/2014/main" id="{B40678A4-8885-4158-BCF6-22507766A42F}"/>
              </a:ext>
            </a:extLst>
          </p:cNvPr>
          <p:cNvPicPr>
            <a:picLocks noChangeAspect="1"/>
          </p:cNvPicPr>
          <p:nvPr/>
        </p:nvPicPr>
        <p:blipFill>
          <a:blip r:embed="rId3"/>
          <a:stretch>
            <a:fillRect/>
          </a:stretch>
        </p:blipFill>
        <p:spPr>
          <a:xfrm>
            <a:off x="7119937" y="3861544"/>
            <a:ext cx="3234298" cy="2447577"/>
          </a:xfrm>
          <a:prstGeom prst="rect">
            <a:avLst/>
          </a:prstGeom>
        </p:spPr>
      </p:pic>
    </p:spTree>
    <p:extLst>
      <p:ext uri="{BB962C8B-B14F-4D97-AF65-F5344CB8AC3E}">
        <p14:creationId xmlns:p14="http://schemas.microsoft.com/office/powerpoint/2010/main" val="3373215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grass, outdoor, solar cell, outdoor object&#10;&#10;Description automatically generated">
            <a:extLst>
              <a:ext uri="{FF2B5EF4-FFF2-40B4-BE49-F238E27FC236}">
                <a16:creationId xmlns:a16="http://schemas.microsoft.com/office/drawing/2014/main" id="{BCC3243B-92E4-4F31-B19B-ABA833486FFE}"/>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Lst>
          </a:blip>
          <a:stretch>
            <a:fillRect/>
          </a:stretch>
        </p:blipFill>
        <p:spPr>
          <a:xfrm>
            <a:off x="487178" y="539263"/>
            <a:ext cx="11222222" cy="5838092"/>
          </a:xfrm>
        </p:spPr>
      </p:pic>
      <p:sp>
        <p:nvSpPr>
          <p:cNvPr id="2" name="Title 1">
            <a:extLst>
              <a:ext uri="{FF2B5EF4-FFF2-40B4-BE49-F238E27FC236}">
                <a16:creationId xmlns:a16="http://schemas.microsoft.com/office/drawing/2014/main" id="{8105FC07-A6DB-4A4F-86CE-232B4D282A0B}"/>
              </a:ext>
            </a:extLst>
          </p:cNvPr>
          <p:cNvSpPr>
            <a:spLocks noGrp="1"/>
          </p:cNvSpPr>
          <p:nvPr>
            <p:ph type="title"/>
          </p:nvPr>
        </p:nvSpPr>
        <p:spPr/>
        <p:txBody>
          <a:bodyPr/>
          <a:lstStyle/>
          <a:p>
            <a:pPr algn="ctr"/>
            <a:r>
              <a:rPr lang="en-AU" dirty="0"/>
              <a:t> </a:t>
            </a:r>
            <a:r>
              <a:rPr lang="en-AU" dirty="0">
                <a:latin typeface="Times New Roman" panose="02020603050405020304" pitchFamily="18" charset="0"/>
                <a:cs typeface="Times New Roman" panose="02020603050405020304" pitchFamily="18" charset="0"/>
              </a:rPr>
              <a:t>Data Visualisations</a:t>
            </a:r>
          </a:p>
        </p:txBody>
      </p:sp>
    </p:spTree>
    <p:extLst>
      <p:ext uri="{BB962C8B-B14F-4D97-AF65-F5344CB8AC3E}">
        <p14:creationId xmlns:p14="http://schemas.microsoft.com/office/powerpoint/2010/main" val="1791766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F756-4504-4E28-AB5D-48AB18068222}"/>
              </a:ext>
            </a:extLst>
          </p:cNvPr>
          <p:cNvSpPr>
            <a:spLocks noGrp="1"/>
          </p:cNvSpPr>
          <p:nvPr>
            <p:ph type="title"/>
          </p:nvPr>
        </p:nvSpPr>
        <p:spPr>
          <a:xfrm>
            <a:off x="484631" y="978407"/>
            <a:ext cx="11145039" cy="823912"/>
          </a:xfrm>
        </p:spPr>
        <p:txBody>
          <a:bodyPr/>
          <a:lstStyle/>
          <a:p>
            <a:pPr algn="ctr"/>
            <a:r>
              <a:rPr lang="en-AU" sz="4400" dirty="0">
                <a:latin typeface="Times New Roman" panose="02020603050405020304" pitchFamily="18" charset="0"/>
                <a:cs typeface="Times New Roman" panose="02020603050405020304" pitchFamily="18" charset="0"/>
              </a:rPr>
              <a:t>Post Code Bar Chart</a:t>
            </a:r>
            <a:endParaRPr lang="en-AU" sz="4400" dirty="0"/>
          </a:p>
        </p:txBody>
      </p:sp>
      <p:pic>
        <p:nvPicPr>
          <p:cNvPr id="8" name="Content Placeholder 7">
            <a:extLst>
              <a:ext uri="{FF2B5EF4-FFF2-40B4-BE49-F238E27FC236}">
                <a16:creationId xmlns:a16="http://schemas.microsoft.com/office/drawing/2014/main" id="{15690A1F-B83E-48BF-9A82-2C5309D03799}"/>
              </a:ext>
            </a:extLst>
          </p:cNvPr>
          <p:cNvPicPr>
            <a:picLocks noGrp="1" noChangeAspect="1"/>
          </p:cNvPicPr>
          <p:nvPr>
            <p:ph sz="half" idx="2"/>
          </p:nvPr>
        </p:nvPicPr>
        <p:blipFill>
          <a:blip r:embed="rId2"/>
          <a:stretch>
            <a:fillRect/>
          </a:stretch>
        </p:blipFill>
        <p:spPr>
          <a:xfrm>
            <a:off x="1004596" y="2220686"/>
            <a:ext cx="6662057" cy="4068147"/>
          </a:xfrm>
        </p:spPr>
      </p:pic>
      <p:sp>
        <p:nvSpPr>
          <p:cNvPr id="9" name="Text Placeholder 8">
            <a:extLst>
              <a:ext uri="{FF2B5EF4-FFF2-40B4-BE49-F238E27FC236}">
                <a16:creationId xmlns:a16="http://schemas.microsoft.com/office/drawing/2014/main" id="{49157027-B545-40D0-AC3E-5BA90D8CBEA6}"/>
              </a:ext>
            </a:extLst>
          </p:cNvPr>
          <p:cNvSpPr txBox="1">
            <a:spLocks noGrp="1"/>
          </p:cNvSpPr>
          <p:nvPr>
            <p:ph type="body" sz="quarter" idx="3"/>
          </p:nvPr>
        </p:nvSpPr>
        <p:spPr>
          <a:xfrm>
            <a:off x="7856183" y="2220686"/>
            <a:ext cx="3773487" cy="275973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AU" sz="2000" i="0" dirty="0"/>
              <a:t>D3 bar chart with dynamic information about the filtered  postcode </a:t>
            </a:r>
          </a:p>
          <a:p>
            <a:pPr marL="285750" indent="-285750">
              <a:spcAft>
                <a:spcPts val="600"/>
              </a:spcAft>
              <a:buFont typeface="Arial" panose="020B0604020202020204" pitchFamily="34" charset="0"/>
              <a:buChar char="•"/>
            </a:pPr>
            <a:r>
              <a:rPr lang="en-AU" sz="2000" i="0" dirty="0"/>
              <a:t>The chart contains both total  and average output for each postcode comparing them with state total and average output.</a:t>
            </a:r>
          </a:p>
        </p:txBody>
      </p:sp>
    </p:spTree>
    <p:extLst>
      <p:ext uri="{BB962C8B-B14F-4D97-AF65-F5344CB8AC3E}">
        <p14:creationId xmlns:p14="http://schemas.microsoft.com/office/powerpoint/2010/main" val="3824367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F756-4504-4E28-AB5D-48AB18068222}"/>
              </a:ext>
            </a:extLst>
          </p:cNvPr>
          <p:cNvSpPr>
            <a:spLocks noGrp="1"/>
          </p:cNvSpPr>
          <p:nvPr>
            <p:ph type="title"/>
          </p:nvPr>
        </p:nvSpPr>
        <p:spPr>
          <a:xfrm>
            <a:off x="484631" y="978407"/>
            <a:ext cx="11145039" cy="823912"/>
          </a:xfrm>
        </p:spPr>
        <p:txBody>
          <a:bodyPr/>
          <a:lstStyle/>
          <a:p>
            <a:pPr algn="ctr"/>
            <a:r>
              <a:rPr lang="en-AU" sz="4400" dirty="0">
                <a:latin typeface="Times New Roman" panose="02020603050405020304" pitchFamily="18" charset="0"/>
                <a:cs typeface="Times New Roman" panose="02020603050405020304" pitchFamily="18" charset="0"/>
              </a:rPr>
              <a:t>Installations/Power Output over Time </a:t>
            </a:r>
            <a:endParaRPr lang="en-AU" sz="4400" dirty="0"/>
          </a:p>
        </p:txBody>
      </p:sp>
      <p:sp>
        <p:nvSpPr>
          <p:cNvPr id="9" name="TextBox 8">
            <a:extLst>
              <a:ext uri="{FF2B5EF4-FFF2-40B4-BE49-F238E27FC236}">
                <a16:creationId xmlns:a16="http://schemas.microsoft.com/office/drawing/2014/main" id="{6196E719-3B77-4BE9-BEA1-4A7CECE89B81}"/>
              </a:ext>
            </a:extLst>
          </p:cNvPr>
          <p:cNvSpPr txBox="1"/>
          <p:nvPr/>
        </p:nvSpPr>
        <p:spPr>
          <a:xfrm>
            <a:off x="7252155" y="2357120"/>
            <a:ext cx="4142154" cy="178510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AU" sz="2000" dirty="0"/>
              <a:t>Plotly Line Chart</a:t>
            </a:r>
          </a:p>
          <a:p>
            <a:pPr marL="285750" indent="-285750">
              <a:spcAft>
                <a:spcPts val="600"/>
              </a:spcAft>
              <a:buFont typeface="Arial" panose="020B0604020202020204" pitchFamily="34" charset="0"/>
              <a:buChar char="•"/>
            </a:pPr>
            <a:r>
              <a:rPr lang="en-AU" sz="2000" dirty="0"/>
              <a:t>Shows Installations and output in each suburb at the same time</a:t>
            </a:r>
          </a:p>
          <a:p>
            <a:pPr marL="285750" indent="-285750">
              <a:spcAft>
                <a:spcPts val="600"/>
              </a:spcAft>
              <a:buFont typeface="Arial" panose="020B0604020202020204" pitchFamily="34" charset="0"/>
              <a:buChar char="•"/>
            </a:pPr>
            <a:r>
              <a:rPr lang="en-AU" sz="2000" dirty="0"/>
              <a:t>Large spike in installations particularly in the last 5 years</a:t>
            </a:r>
          </a:p>
        </p:txBody>
      </p:sp>
      <p:pic>
        <p:nvPicPr>
          <p:cNvPr id="10" name="Picture 9">
            <a:extLst>
              <a:ext uri="{FF2B5EF4-FFF2-40B4-BE49-F238E27FC236}">
                <a16:creationId xmlns:a16="http://schemas.microsoft.com/office/drawing/2014/main" id="{394A014A-2629-4877-935D-E60DAF02EE1A}"/>
              </a:ext>
            </a:extLst>
          </p:cNvPr>
          <p:cNvPicPr>
            <a:picLocks noChangeAspect="1"/>
          </p:cNvPicPr>
          <p:nvPr/>
        </p:nvPicPr>
        <p:blipFill>
          <a:blip r:embed="rId2"/>
          <a:stretch>
            <a:fillRect/>
          </a:stretch>
        </p:blipFill>
        <p:spPr>
          <a:xfrm>
            <a:off x="604203" y="1923281"/>
            <a:ext cx="6647952" cy="4356221"/>
          </a:xfrm>
          <a:prstGeom prst="rect">
            <a:avLst/>
          </a:prstGeom>
        </p:spPr>
      </p:pic>
    </p:spTree>
    <p:extLst>
      <p:ext uri="{BB962C8B-B14F-4D97-AF65-F5344CB8AC3E}">
        <p14:creationId xmlns:p14="http://schemas.microsoft.com/office/powerpoint/2010/main" val="883842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F756-4504-4E28-AB5D-48AB18068222}"/>
              </a:ext>
            </a:extLst>
          </p:cNvPr>
          <p:cNvSpPr>
            <a:spLocks noGrp="1"/>
          </p:cNvSpPr>
          <p:nvPr>
            <p:ph type="title"/>
          </p:nvPr>
        </p:nvSpPr>
        <p:spPr>
          <a:xfrm>
            <a:off x="484631" y="978407"/>
            <a:ext cx="11145039" cy="823912"/>
          </a:xfrm>
        </p:spPr>
        <p:txBody>
          <a:bodyPr/>
          <a:lstStyle/>
          <a:p>
            <a:pPr algn="ctr"/>
            <a:r>
              <a:rPr lang="en-AU" sz="4000" dirty="0">
                <a:latin typeface="Times New Roman" panose="02020603050405020304" pitchFamily="18" charset="0"/>
                <a:cs typeface="Times New Roman" panose="02020603050405020304" pitchFamily="18" charset="0"/>
              </a:rPr>
              <a:t>Income/Rebate vs Installations/Output</a:t>
            </a:r>
            <a:endParaRPr lang="en-AU" sz="4000" dirty="0"/>
          </a:p>
        </p:txBody>
      </p:sp>
      <p:sp>
        <p:nvSpPr>
          <p:cNvPr id="8" name="TextBox 7">
            <a:extLst>
              <a:ext uri="{FF2B5EF4-FFF2-40B4-BE49-F238E27FC236}">
                <a16:creationId xmlns:a16="http://schemas.microsoft.com/office/drawing/2014/main" id="{71CFA76C-203F-4639-BB16-A958AB73D330}"/>
              </a:ext>
            </a:extLst>
          </p:cNvPr>
          <p:cNvSpPr txBox="1"/>
          <p:nvPr/>
        </p:nvSpPr>
        <p:spPr>
          <a:xfrm>
            <a:off x="7595055" y="2706743"/>
            <a:ext cx="4142154" cy="278537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AU" sz="2000" dirty="0"/>
              <a:t>D3 Scatter plot with dynamic axes</a:t>
            </a:r>
          </a:p>
          <a:p>
            <a:pPr marL="285750" indent="-285750">
              <a:spcAft>
                <a:spcPts val="600"/>
              </a:spcAft>
              <a:buFont typeface="Arial" panose="020B0604020202020204" pitchFamily="34" charset="0"/>
              <a:buChar char="•"/>
            </a:pPr>
            <a:r>
              <a:rPr lang="en-AU" sz="2000" dirty="0"/>
              <a:t>Heatmap displays a third variable</a:t>
            </a:r>
          </a:p>
          <a:p>
            <a:pPr marL="285750" indent="-285750">
              <a:spcAft>
                <a:spcPts val="600"/>
              </a:spcAft>
              <a:buFont typeface="Arial" panose="020B0604020202020204" pitchFamily="34" charset="0"/>
              <a:buChar char="•"/>
            </a:pPr>
            <a:r>
              <a:rPr lang="en-AU" sz="2000" dirty="0"/>
              <a:t>Flashing indicator for currently selected suburb</a:t>
            </a:r>
          </a:p>
          <a:p>
            <a:pPr marL="285750" indent="-285750">
              <a:spcAft>
                <a:spcPts val="600"/>
              </a:spcAft>
              <a:buFont typeface="Arial" panose="020B0604020202020204" pitchFamily="34" charset="0"/>
              <a:buChar char="•"/>
            </a:pPr>
            <a:r>
              <a:rPr lang="en-AU" sz="2000" dirty="0"/>
              <a:t>Shows the highest uptake of solar in the $75000-$125000 income range </a:t>
            </a:r>
          </a:p>
        </p:txBody>
      </p:sp>
      <p:pic>
        <p:nvPicPr>
          <p:cNvPr id="10" name="Picture 9">
            <a:extLst>
              <a:ext uri="{FF2B5EF4-FFF2-40B4-BE49-F238E27FC236}">
                <a16:creationId xmlns:a16="http://schemas.microsoft.com/office/drawing/2014/main" id="{2CAB672E-E3B7-4152-8397-5694ABAA8144}"/>
              </a:ext>
            </a:extLst>
          </p:cNvPr>
          <p:cNvPicPr>
            <a:picLocks noChangeAspect="1"/>
          </p:cNvPicPr>
          <p:nvPr/>
        </p:nvPicPr>
        <p:blipFill>
          <a:blip r:embed="rId2"/>
          <a:stretch>
            <a:fillRect/>
          </a:stretch>
        </p:blipFill>
        <p:spPr>
          <a:xfrm>
            <a:off x="585484" y="2205316"/>
            <a:ext cx="6730665" cy="3442448"/>
          </a:xfrm>
          <a:prstGeom prst="rect">
            <a:avLst/>
          </a:prstGeom>
        </p:spPr>
      </p:pic>
    </p:spTree>
    <p:extLst>
      <p:ext uri="{BB962C8B-B14F-4D97-AF65-F5344CB8AC3E}">
        <p14:creationId xmlns:p14="http://schemas.microsoft.com/office/powerpoint/2010/main" val="846654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F756-4504-4E28-AB5D-48AB18068222}"/>
              </a:ext>
            </a:extLst>
          </p:cNvPr>
          <p:cNvSpPr>
            <a:spLocks noGrp="1"/>
          </p:cNvSpPr>
          <p:nvPr>
            <p:ph type="title"/>
          </p:nvPr>
        </p:nvSpPr>
        <p:spPr>
          <a:xfrm>
            <a:off x="484631" y="978407"/>
            <a:ext cx="11145039" cy="823912"/>
          </a:xfrm>
        </p:spPr>
        <p:txBody>
          <a:bodyPr/>
          <a:lstStyle/>
          <a:p>
            <a:pPr algn="ctr"/>
            <a:r>
              <a:rPr lang="en-AU" sz="4800" dirty="0">
                <a:latin typeface="Times New Roman" panose="02020603050405020304" pitchFamily="18" charset="0"/>
                <a:cs typeface="Times New Roman" panose="02020603050405020304" pitchFamily="18" charset="0"/>
              </a:rPr>
              <a:t>Output vs Rebate per state in 2020</a:t>
            </a:r>
            <a:endParaRPr lang="en-AU" sz="4800" dirty="0"/>
          </a:p>
        </p:txBody>
      </p:sp>
      <p:sp>
        <p:nvSpPr>
          <p:cNvPr id="5" name="Text Placeholder 4">
            <a:extLst>
              <a:ext uri="{FF2B5EF4-FFF2-40B4-BE49-F238E27FC236}">
                <a16:creationId xmlns:a16="http://schemas.microsoft.com/office/drawing/2014/main" id="{4A1A7380-E825-4022-A2E7-C5AAB33D3FA0}"/>
              </a:ext>
            </a:extLst>
          </p:cNvPr>
          <p:cNvSpPr>
            <a:spLocks noGrp="1"/>
          </p:cNvSpPr>
          <p:nvPr>
            <p:ph type="body" sz="quarter" idx="3"/>
          </p:nvPr>
        </p:nvSpPr>
        <p:spPr>
          <a:xfrm>
            <a:off x="7199790" y="2330202"/>
            <a:ext cx="4429881" cy="3921717"/>
          </a:xfrm>
        </p:spPr>
        <p:txBody>
          <a:bodyPr>
            <a:normAutofit fontScale="77500" lnSpcReduction="20000"/>
          </a:bodyPr>
          <a:lstStyle/>
          <a:p>
            <a:pPr marL="285750" indent="-285750">
              <a:spcAft>
                <a:spcPts val="600"/>
              </a:spcAft>
              <a:buFont typeface="Arial" panose="020B0604020202020204" pitchFamily="34" charset="0"/>
              <a:buChar char="•"/>
            </a:pPr>
            <a:endParaRPr lang="en-AU" sz="2200" i="0" dirty="0"/>
          </a:p>
          <a:p>
            <a:pPr marL="285750" indent="-285750">
              <a:spcAft>
                <a:spcPts val="600"/>
              </a:spcAft>
              <a:buFont typeface="Arial" panose="020B0604020202020204" pitchFamily="34" charset="0"/>
              <a:buChar char="•"/>
            </a:pPr>
            <a:r>
              <a:rPr lang="en-AU" sz="2200" i="0" dirty="0"/>
              <a:t>Plotly bubble chart</a:t>
            </a:r>
          </a:p>
          <a:p>
            <a:pPr marL="285750" indent="-285750">
              <a:spcAft>
                <a:spcPts val="600"/>
              </a:spcAft>
              <a:buFont typeface="Arial" panose="020B0604020202020204" pitchFamily="34" charset="0"/>
              <a:buChar char="•"/>
            </a:pPr>
            <a:r>
              <a:rPr lang="en-AU" sz="2200" i="0" dirty="0"/>
              <a:t>Shows the relatedness of average rebate (X axis), solar energy output in MWh (Y axis) and weekly income (Size) in each state</a:t>
            </a:r>
          </a:p>
          <a:p>
            <a:pPr marL="285750" indent="-285750">
              <a:spcAft>
                <a:spcPts val="600"/>
              </a:spcAft>
              <a:buFont typeface="Arial" panose="020B0604020202020204" pitchFamily="34" charset="0"/>
              <a:buChar char="•"/>
            </a:pPr>
            <a:r>
              <a:rPr lang="en-AU" sz="2200" i="0" dirty="0"/>
              <a:t>Comparing states, NT with higher rebate and weekly income have less output(MWh) in contrast of  highest output of NSW considering it’s middle  range rebate and income </a:t>
            </a:r>
          </a:p>
          <a:p>
            <a:pPr marL="285750" indent="-285750">
              <a:spcAft>
                <a:spcPts val="600"/>
              </a:spcAft>
              <a:buFont typeface="Arial" panose="020B0604020202020204" pitchFamily="34" charset="0"/>
              <a:buChar char="•"/>
            </a:pPr>
            <a:r>
              <a:rPr lang="en-AU" sz="2200" i="0" dirty="0"/>
              <a:t>Population may be another explanatory factor</a:t>
            </a:r>
          </a:p>
          <a:p>
            <a:endParaRPr lang="en-AU" dirty="0"/>
          </a:p>
        </p:txBody>
      </p:sp>
      <p:pic>
        <p:nvPicPr>
          <p:cNvPr id="16" name="Picture 15">
            <a:extLst>
              <a:ext uri="{FF2B5EF4-FFF2-40B4-BE49-F238E27FC236}">
                <a16:creationId xmlns:a16="http://schemas.microsoft.com/office/drawing/2014/main" id="{8260BD3E-29F5-4D76-A4FD-BDB956EAF5B6}"/>
              </a:ext>
            </a:extLst>
          </p:cNvPr>
          <p:cNvPicPr>
            <a:picLocks noChangeAspect="1"/>
          </p:cNvPicPr>
          <p:nvPr/>
        </p:nvPicPr>
        <p:blipFill>
          <a:blip r:embed="rId2"/>
          <a:stretch>
            <a:fillRect/>
          </a:stretch>
        </p:blipFill>
        <p:spPr>
          <a:xfrm>
            <a:off x="562329" y="1923617"/>
            <a:ext cx="6889782" cy="4403433"/>
          </a:xfrm>
          <a:prstGeom prst="rect">
            <a:avLst/>
          </a:prstGeom>
        </p:spPr>
      </p:pic>
    </p:spTree>
    <p:extLst>
      <p:ext uri="{BB962C8B-B14F-4D97-AF65-F5344CB8AC3E}">
        <p14:creationId xmlns:p14="http://schemas.microsoft.com/office/powerpoint/2010/main" val="4000556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F756-4504-4E28-AB5D-48AB18068222}"/>
              </a:ext>
            </a:extLst>
          </p:cNvPr>
          <p:cNvSpPr>
            <a:spLocks noGrp="1"/>
          </p:cNvSpPr>
          <p:nvPr>
            <p:ph type="title"/>
          </p:nvPr>
        </p:nvSpPr>
        <p:spPr>
          <a:xfrm>
            <a:off x="484631" y="978407"/>
            <a:ext cx="11145039" cy="823912"/>
          </a:xfrm>
        </p:spPr>
        <p:txBody>
          <a:bodyPr/>
          <a:lstStyle/>
          <a:p>
            <a:pPr algn="ctr"/>
            <a:r>
              <a:rPr lang="en-AU" sz="4000" dirty="0">
                <a:latin typeface="Times New Roman" panose="02020603050405020304" pitchFamily="18" charset="0"/>
                <a:cs typeface="Times New Roman" panose="02020603050405020304" pitchFamily="18" charset="0"/>
              </a:rPr>
              <a:t>State Installation Comparison Over Time</a:t>
            </a:r>
            <a:endParaRPr lang="en-AU" sz="4000" dirty="0"/>
          </a:p>
        </p:txBody>
      </p:sp>
      <p:sp>
        <p:nvSpPr>
          <p:cNvPr id="8" name="TextBox 7">
            <a:extLst>
              <a:ext uri="{FF2B5EF4-FFF2-40B4-BE49-F238E27FC236}">
                <a16:creationId xmlns:a16="http://schemas.microsoft.com/office/drawing/2014/main" id="{71CFA76C-203F-4639-BB16-A958AB73D330}"/>
              </a:ext>
            </a:extLst>
          </p:cNvPr>
          <p:cNvSpPr txBox="1"/>
          <p:nvPr/>
        </p:nvSpPr>
        <p:spPr>
          <a:xfrm>
            <a:off x="6647037" y="2706743"/>
            <a:ext cx="4142154" cy="270843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AU" sz="2000" dirty="0"/>
              <a:t>Plotly line chart</a:t>
            </a:r>
          </a:p>
          <a:p>
            <a:pPr marL="285750" indent="-285750">
              <a:spcAft>
                <a:spcPts val="600"/>
              </a:spcAft>
              <a:buFont typeface="Arial" panose="020B0604020202020204" pitchFamily="34" charset="0"/>
              <a:buChar char="•"/>
            </a:pPr>
            <a:r>
              <a:rPr lang="en-AU" sz="2000" dirty="0"/>
              <a:t>Demonstrates a similar trajectory of solar adoption across the country, but with some states having performing better than others</a:t>
            </a:r>
          </a:p>
          <a:p>
            <a:pPr marL="285750" indent="-285750">
              <a:spcAft>
                <a:spcPts val="600"/>
              </a:spcAft>
              <a:buFont typeface="Arial" panose="020B0604020202020204" pitchFamily="34" charset="0"/>
              <a:buChar char="•"/>
            </a:pPr>
            <a:r>
              <a:rPr lang="en-AU" sz="2000" dirty="0"/>
              <a:t>Population may be another explanatory factor</a:t>
            </a:r>
          </a:p>
        </p:txBody>
      </p:sp>
      <p:pic>
        <p:nvPicPr>
          <p:cNvPr id="4" name="Picture 3">
            <a:extLst>
              <a:ext uri="{FF2B5EF4-FFF2-40B4-BE49-F238E27FC236}">
                <a16:creationId xmlns:a16="http://schemas.microsoft.com/office/drawing/2014/main" id="{99354144-D8A5-435A-A63C-502E9FBDEFA3}"/>
              </a:ext>
            </a:extLst>
          </p:cNvPr>
          <p:cNvPicPr>
            <a:picLocks noChangeAspect="1"/>
          </p:cNvPicPr>
          <p:nvPr/>
        </p:nvPicPr>
        <p:blipFill>
          <a:blip r:embed="rId2"/>
          <a:stretch>
            <a:fillRect/>
          </a:stretch>
        </p:blipFill>
        <p:spPr>
          <a:xfrm>
            <a:off x="1840659" y="2128738"/>
            <a:ext cx="4139601" cy="3941388"/>
          </a:xfrm>
          <a:prstGeom prst="rect">
            <a:avLst/>
          </a:prstGeom>
        </p:spPr>
      </p:pic>
    </p:spTree>
    <p:extLst>
      <p:ext uri="{BB962C8B-B14F-4D97-AF65-F5344CB8AC3E}">
        <p14:creationId xmlns:p14="http://schemas.microsoft.com/office/powerpoint/2010/main" val="129528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F756-4504-4E28-AB5D-48AB18068222}"/>
              </a:ext>
            </a:extLst>
          </p:cNvPr>
          <p:cNvSpPr>
            <a:spLocks noGrp="1"/>
          </p:cNvSpPr>
          <p:nvPr>
            <p:ph type="title"/>
          </p:nvPr>
        </p:nvSpPr>
        <p:spPr>
          <a:xfrm>
            <a:off x="484631" y="978407"/>
            <a:ext cx="11145039" cy="823912"/>
          </a:xfrm>
        </p:spPr>
        <p:txBody>
          <a:bodyPr/>
          <a:lstStyle/>
          <a:p>
            <a:pPr algn="ctr"/>
            <a:r>
              <a:rPr lang="en-AU" sz="4000" dirty="0">
                <a:latin typeface="Times New Roman" panose="02020603050405020304" pitchFamily="18" charset="0"/>
                <a:cs typeface="Times New Roman" panose="02020603050405020304" pitchFamily="18" charset="0"/>
              </a:rPr>
              <a:t>State Total Installation Comparison</a:t>
            </a:r>
            <a:endParaRPr lang="en-AU" sz="4000" dirty="0"/>
          </a:p>
        </p:txBody>
      </p:sp>
      <p:sp>
        <p:nvSpPr>
          <p:cNvPr id="8" name="TextBox 7">
            <a:extLst>
              <a:ext uri="{FF2B5EF4-FFF2-40B4-BE49-F238E27FC236}">
                <a16:creationId xmlns:a16="http://schemas.microsoft.com/office/drawing/2014/main" id="{71CFA76C-203F-4639-BB16-A958AB73D330}"/>
              </a:ext>
            </a:extLst>
          </p:cNvPr>
          <p:cNvSpPr txBox="1"/>
          <p:nvPr/>
        </p:nvSpPr>
        <p:spPr>
          <a:xfrm>
            <a:off x="6647037" y="2706743"/>
            <a:ext cx="4142154" cy="309315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AU" sz="2000" dirty="0"/>
              <a:t>Plotly donut plot</a:t>
            </a:r>
          </a:p>
          <a:p>
            <a:pPr marL="285750" indent="-285750">
              <a:spcAft>
                <a:spcPts val="600"/>
              </a:spcAft>
              <a:buFont typeface="Arial" panose="020B0604020202020204" pitchFamily="34" charset="0"/>
              <a:buChar char="•"/>
            </a:pPr>
            <a:r>
              <a:rPr lang="en-AU" sz="2000" dirty="0"/>
              <a:t>Allows easy appreciation of the distribution of solar installations between the states</a:t>
            </a:r>
          </a:p>
          <a:p>
            <a:pPr marL="285750" indent="-285750">
              <a:spcAft>
                <a:spcPts val="600"/>
              </a:spcAft>
              <a:buFont typeface="Arial" panose="020B0604020202020204" pitchFamily="34" charset="0"/>
              <a:buChar char="•"/>
            </a:pPr>
            <a:r>
              <a:rPr lang="en-AU" sz="2000" dirty="0"/>
              <a:t>Hovering the mouse on each state in the graph shows the percentage of installation in correspondent state</a:t>
            </a:r>
          </a:p>
          <a:p>
            <a:pPr marL="285750" indent="-285750">
              <a:spcAft>
                <a:spcPts val="600"/>
              </a:spcAft>
              <a:buFont typeface="Arial" panose="020B0604020202020204" pitchFamily="34" charset="0"/>
              <a:buChar char="•"/>
            </a:pPr>
            <a:endParaRPr lang="en-AU" sz="2000" dirty="0"/>
          </a:p>
        </p:txBody>
      </p:sp>
      <p:pic>
        <p:nvPicPr>
          <p:cNvPr id="5" name="Picture 4">
            <a:extLst>
              <a:ext uri="{FF2B5EF4-FFF2-40B4-BE49-F238E27FC236}">
                <a16:creationId xmlns:a16="http://schemas.microsoft.com/office/drawing/2014/main" id="{D7A01A33-8DCE-440A-B4C3-C2914997503F}"/>
              </a:ext>
            </a:extLst>
          </p:cNvPr>
          <p:cNvPicPr>
            <a:picLocks noChangeAspect="1"/>
          </p:cNvPicPr>
          <p:nvPr/>
        </p:nvPicPr>
        <p:blipFill>
          <a:blip r:embed="rId2"/>
          <a:stretch>
            <a:fillRect/>
          </a:stretch>
        </p:blipFill>
        <p:spPr>
          <a:xfrm>
            <a:off x="1660252" y="2212041"/>
            <a:ext cx="4222828" cy="3963807"/>
          </a:xfrm>
          <a:prstGeom prst="rect">
            <a:avLst/>
          </a:prstGeom>
        </p:spPr>
      </p:pic>
    </p:spTree>
    <p:extLst>
      <p:ext uri="{BB962C8B-B14F-4D97-AF65-F5344CB8AC3E}">
        <p14:creationId xmlns:p14="http://schemas.microsoft.com/office/powerpoint/2010/main" val="811813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grass, outdoor, solar cell, outdoor object&#10;&#10;Description automatically generated">
            <a:extLst>
              <a:ext uri="{FF2B5EF4-FFF2-40B4-BE49-F238E27FC236}">
                <a16:creationId xmlns:a16="http://schemas.microsoft.com/office/drawing/2014/main" id="{BCC3243B-92E4-4F31-B19B-ABA833486FFE}"/>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Lst>
          </a:blip>
          <a:stretch>
            <a:fillRect/>
          </a:stretch>
        </p:blipFill>
        <p:spPr>
          <a:xfrm>
            <a:off x="487178" y="539263"/>
            <a:ext cx="11222222" cy="5838092"/>
          </a:xfrm>
        </p:spPr>
      </p:pic>
      <p:sp>
        <p:nvSpPr>
          <p:cNvPr id="2" name="Title 1">
            <a:extLst>
              <a:ext uri="{FF2B5EF4-FFF2-40B4-BE49-F238E27FC236}">
                <a16:creationId xmlns:a16="http://schemas.microsoft.com/office/drawing/2014/main" id="{8105FC07-A6DB-4A4F-86CE-232B4D282A0B}"/>
              </a:ext>
            </a:extLst>
          </p:cNvPr>
          <p:cNvSpPr>
            <a:spLocks noGrp="1"/>
          </p:cNvSpPr>
          <p:nvPr>
            <p:ph type="title"/>
          </p:nvPr>
        </p:nvSpPr>
        <p:spPr/>
        <p:txBody>
          <a:bodyPr/>
          <a:lstStyle/>
          <a:p>
            <a:pPr algn="ctr"/>
            <a:r>
              <a:rPr lang="en-AU" dirty="0"/>
              <a:t> </a:t>
            </a:r>
            <a:r>
              <a:rPr lang="en-AU" sz="6600" dirty="0">
                <a:latin typeface="Times New Roman" panose="02020603050405020304" pitchFamily="18" charset="0"/>
                <a:cs typeface="Times New Roman" panose="02020603050405020304" pitchFamily="18" charset="0"/>
              </a:rPr>
              <a:t>Introduction – Summary </a:t>
            </a:r>
            <a:endParaRPr lang="en-A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0285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F756-4504-4E28-AB5D-48AB18068222}"/>
              </a:ext>
            </a:extLst>
          </p:cNvPr>
          <p:cNvSpPr>
            <a:spLocks noGrp="1"/>
          </p:cNvSpPr>
          <p:nvPr>
            <p:ph type="title"/>
          </p:nvPr>
        </p:nvSpPr>
        <p:spPr>
          <a:xfrm>
            <a:off x="249308" y="978407"/>
            <a:ext cx="11145039" cy="823912"/>
          </a:xfrm>
        </p:spPr>
        <p:txBody>
          <a:bodyPr/>
          <a:lstStyle/>
          <a:p>
            <a:pPr algn="ctr"/>
            <a:r>
              <a:rPr lang="en-AU" sz="4400" dirty="0">
                <a:latin typeface="Times New Roman" panose="02020603050405020304" pitchFamily="18" charset="0"/>
                <a:cs typeface="Times New Roman" panose="02020603050405020304" pitchFamily="18" charset="0"/>
              </a:rPr>
              <a:t>Choropleth Map</a:t>
            </a:r>
            <a:endParaRPr lang="en-AU" sz="4400" dirty="0"/>
          </a:p>
        </p:txBody>
      </p:sp>
      <p:pic>
        <p:nvPicPr>
          <p:cNvPr id="8" name="Picture 7">
            <a:extLst>
              <a:ext uri="{FF2B5EF4-FFF2-40B4-BE49-F238E27FC236}">
                <a16:creationId xmlns:a16="http://schemas.microsoft.com/office/drawing/2014/main" id="{989611C5-1263-4C68-BA55-AD288B90F7F0}"/>
              </a:ext>
            </a:extLst>
          </p:cNvPr>
          <p:cNvPicPr>
            <a:picLocks noChangeAspect="1"/>
          </p:cNvPicPr>
          <p:nvPr/>
        </p:nvPicPr>
        <p:blipFill>
          <a:blip r:embed="rId2"/>
          <a:stretch>
            <a:fillRect/>
          </a:stretch>
        </p:blipFill>
        <p:spPr>
          <a:xfrm>
            <a:off x="125299" y="2340042"/>
            <a:ext cx="4280929" cy="3213340"/>
          </a:xfrm>
          <a:prstGeom prst="rect">
            <a:avLst/>
          </a:prstGeom>
        </p:spPr>
      </p:pic>
      <p:pic>
        <p:nvPicPr>
          <p:cNvPr id="10" name="Picture 9">
            <a:extLst>
              <a:ext uri="{FF2B5EF4-FFF2-40B4-BE49-F238E27FC236}">
                <a16:creationId xmlns:a16="http://schemas.microsoft.com/office/drawing/2014/main" id="{A7619C16-02D7-4BAC-A665-9DC10D3599DC}"/>
              </a:ext>
            </a:extLst>
          </p:cNvPr>
          <p:cNvPicPr>
            <a:picLocks noChangeAspect="1"/>
          </p:cNvPicPr>
          <p:nvPr/>
        </p:nvPicPr>
        <p:blipFill>
          <a:blip r:embed="rId3"/>
          <a:stretch>
            <a:fillRect/>
          </a:stretch>
        </p:blipFill>
        <p:spPr>
          <a:xfrm>
            <a:off x="4467458" y="2340042"/>
            <a:ext cx="4280930" cy="3222575"/>
          </a:xfrm>
          <a:prstGeom prst="rect">
            <a:avLst/>
          </a:prstGeom>
        </p:spPr>
      </p:pic>
      <p:sp>
        <p:nvSpPr>
          <p:cNvPr id="11" name="TextBox 10">
            <a:extLst>
              <a:ext uri="{FF2B5EF4-FFF2-40B4-BE49-F238E27FC236}">
                <a16:creationId xmlns:a16="http://schemas.microsoft.com/office/drawing/2014/main" id="{192EAED0-EE23-4658-9CC3-A6F56ADB1724}"/>
              </a:ext>
            </a:extLst>
          </p:cNvPr>
          <p:cNvSpPr txBox="1"/>
          <p:nvPr/>
        </p:nvSpPr>
        <p:spPr>
          <a:xfrm>
            <a:off x="8879248" y="2477079"/>
            <a:ext cx="3048293" cy="2939266"/>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AU" sz="2000" dirty="0"/>
              <a:t>Choropleth map created using GeoJSON data of Australian Suburbs combined with Leaflet Choropleth package</a:t>
            </a:r>
          </a:p>
          <a:p>
            <a:pPr marL="285750" indent="-285750">
              <a:spcAft>
                <a:spcPts val="600"/>
              </a:spcAft>
              <a:buFont typeface="Arial" panose="020B0604020202020204" pitchFamily="34" charset="0"/>
              <a:buChar char="•"/>
            </a:pPr>
            <a:r>
              <a:rPr lang="en-AU" sz="2000" dirty="0"/>
              <a:t>Layers added for installs, output and income. </a:t>
            </a:r>
          </a:p>
        </p:txBody>
      </p:sp>
    </p:spTree>
    <p:extLst>
      <p:ext uri="{BB962C8B-B14F-4D97-AF65-F5344CB8AC3E}">
        <p14:creationId xmlns:p14="http://schemas.microsoft.com/office/powerpoint/2010/main" val="443926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grass, outdoor, solar cell, outdoor object&#10;&#10;Description automatically generated">
            <a:extLst>
              <a:ext uri="{FF2B5EF4-FFF2-40B4-BE49-F238E27FC236}">
                <a16:creationId xmlns:a16="http://schemas.microsoft.com/office/drawing/2014/main" id="{BCC3243B-92E4-4F31-B19B-ABA833486FFE}"/>
              </a:ext>
            </a:extLst>
          </p:cNvPr>
          <p:cNvPicPr>
            <a:picLocks noGrp="1" noChangeAspect="1"/>
          </p:cNvPicPr>
          <p:nvPr>
            <p:ph idx="1"/>
          </p:nvPr>
        </p:nvPicPr>
        <p:blipFill>
          <a:blip r:embed="rId2">
            <a:alphaModFix amt="35000"/>
            <a:extLst>
              <a:ext uri="{28A0092B-C50C-407E-A947-70E740481C1C}">
                <a14:useLocalDpi xmlns:a14="http://schemas.microsoft.com/office/drawing/2010/main" val="0"/>
              </a:ext>
            </a:extLst>
          </a:blip>
          <a:stretch>
            <a:fillRect/>
          </a:stretch>
        </p:blipFill>
        <p:spPr>
          <a:xfrm>
            <a:off x="487178" y="539263"/>
            <a:ext cx="11222222" cy="5838092"/>
          </a:xfrm>
        </p:spPr>
      </p:pic>
      <p:sp>
        <p:nvSpPr>
          <p:cNvPr id="2" name="Title 1">
            <a:extLst>
              <a:ext uri="{FF2B5EF4-FFF2-40B4-BE49-F238E27FC236}">
                <a16:creationId xmlns:a16="http://schemas.microsoft.com/office/drawing/2014/main" id="{8105FC07-A6DB-4A4F-86CE-232B4D282A0B}"/>
              </a:ext>
            </a:extLst>
          </p:cNvPr>
          <p:cNvSpPr>
            <a:spLocks noGrp="1"/>
          </p:cNvSpPr>
          <p:nvPr>
            <p:ph type="title"/>
          </p:nvPr>
        </p:nvSpPr>
        <p:spPr/>
        <p:txBody>
          <a:bodyPr/>
          <a:lstStyle/>
          <a:p>
            <a:pPr algn="ctr"/>
            <a:r>
              <a:rPr lang="en-AU" dirty="0"/>
              <a:t> </a:t>
            </a:r>
            <a:r>
              <a:rPr lang="en-AU" dirty="0">
                <a:latin typeface="Times New Roman" panose="02020603050405020304" pitchFamily="18" charset="0"/>
                <a:cs typeface="Times New Roman" panose="02020603050405020304" pitchFamily="18" charset="0"/>
              </a:rPr>
              <a:t>Summary and Conclusions</a:t>
            </a:r>
          </a:p>
        </p:txBody>
      </p:sp>
    </p:spTree>
    <p:extLst>
      <p:ext uri="{BB962C8B-B14F-4D97-AF65-F5344CB8AC3E}">
        <p14:creationId xmlns:p14="http://schemas.microsoft.com/office/powerpoint/2010/main" val="2375010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33" name="Rectangle 32">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5AD430-0D59-40B7-B1A8-9E87E89E63BB}"/>
              </a:ext>
            </a:extLst>
          </p:cNvPr>
          <p:cNvSpPr>
            <a:spLocks noGrp="1"/>
          </p:cNvSpPr>
          <p:nvPr>
            <p:ph type="title"/>
          </p:nvPr>
        </p:nvSpPr>
        <p:spPr>
          <a:xfrm>
            <a:off x="482601" y="976160"/>
            <a:ext cx="5189964" cy="2237925"/>
          </a:xfrm>
        </p:spPr>
        <p:txBody>
          <a:bodyPr vert="horz" lIns="91440" tIns="45720" rIns="91440" bIns="45720" rtlCol="0" anchor="ctr">
            <a:normAutofit/>
          </a:bodyPr>
          <a:lstStyle/>
          <a:p>
            <a:r>
              <a:rPr lang="en-US" dirty="0">
                <a:latin typeface="Times New Roman" panose="02020603050405020304" pitchFamily="18" charset="0"/>
                <a:cs typeface="Times New Roman" panose="02020603050405020304" pitchFamily="18" charset="0"/>
              </a:rPr>
              <a:t>Conclusion</a:t>
            </a:r>
          </a:p>
        </p:txBody>
      </p:sp>
      <p:sp>
        <p:nvSpPr>
          <p:cNvPr id="4" name="Content Placeholder 3">
            <a:extLst>
              <a:ext uri="{FF2B5EF4-FFF2-40B4-BE49-F238E27FC236}">
                <a16:creationId xmlns:a16="http://schemas.microsoft.com/office/drawing/2014/main" id="{B7C668E2-AF65-4CAA-85BA-DE75ECF34B95}"/>
              </a:ext>
            </a:extLst>
          </p:cNvPr>
          <p:cNvSpPr>
            <a:spLocks noGrp="1"/>
          </p:cNvSpPr>
          <p:nvPr>
            <p:ph sz="half" idx="2"/>
          </p:nvPr>
        </p:nvSpPr>
        <p:spPr>
          <a:xfrm>
            <a:off x="482600" y="3408254"/>
            <a:ext cx="5189963" cy="2470031"/>
          </a:xfrm>
        </p:spPr>
        <p:txBody>
          <a:bodyPr vert="horz" lIns="91440" tIns="45720" rIns="91440" bIns="45720" rtlCol="0">
            <a:normAutofit/>
          </a:bodyPr>
          <a:lstStyle/>
          <a:p>
            <a:pPr marL="342900" indent="-342900">
              <a:buFont typeface="Arial" panose="020B0604020202020204" pitchFamily="34" charset="0"/>
              <a:buChar char="•"/>
            </a:pPr>
            <a:r>
              <a:rPr lang="en-US" sz="2000" dirty="0"/>
              <a:t>Analyzing the trend of using solar energy can help both government and Solar installation industry to identify hidden factors affecting this industry and assist them to make business-critical decisions to improve this trend</a:t>
            </a:r>
          </a:p>
        </p:txBody>
      </p:sp>
      <p:pic>
        <p:nvPicPr>
          <p:cNvPr id="5" name="Content Placeholder 10" descr="A close-up of a roof&#10;&#10;Description automatically generated with low confidence">
            <a:extLst>
              <a:ext uri="{FF2B5EF4-FFF2-40B4-BE49-F238E27FC236}">
                <a16:creationId xmlns:a16="http://schemas.microsoft.com/office/drawing/2014/main" id="{D97893DE-AD5C-4A1E-9FEF-59FC837E34B6}"/>
              </a:ext>
            </a:extLst>
          </p:cNvPr>
          <p:cNvPicPr>
            <a:picLocks noGrp="1" noChangeAspect="1"/>
          </p:cNvPicPr>
          <p:nvPr>
            <p:ph idx="1"/>
          </p:nvPr>
        </p:nvPicPr>
        <p:blipFill rotWithShape="1">
          <a:blip r:embed="rId2">
            <a:alphaModFix/>
            <a:extLst>
              <a:ext uri="{28A0092B-C50C-407E-A947-70E740481C1C}">
                <a14:useLocalDpi xmlns:a14="http://schemas.microsoft.com/office/drawing/2010/main" val="0"/>
              </a:ext>
            </a:extLst>
          </a:blip>
          <a:srcRect l="19628" r="19629"/>
          <a:stretch/>
        </p:blipFill>
        <p:spPr>
          <a:xfrm>
            <a:off x="7797800" y="489856"/>
            <a:ext cx="3831871" cy="5878282"/>
          </a:xfrm>
          <a:prstGeom prst="rect">
            <a:avLst/>
          </a:prstGeom>
        </p:spPr>
      </p:pic>
      <p:cxnSp>
        <p:nvCxnSpPr>
          <p:cNvPr id="35" name="Straight Connector 34">
            <a:extLst>
              <a:ext uri="{FF2B5EF4-FFF2-40B4-BE49-F238E27FC236}">
                <a16:creationId xmlns:a16="http://schemas.microsoft.com/office/drawing/2014/main" id="{0BE13636-D998-4A75-8C1B-EDBD9E57DC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672E4D5-7CCB-4D76-86FF-83359027DB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3578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33" name="Rectangle 32">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aford"/>
              <a:ea typeface="+mn-ea"/>
              <a:cs typeface="+mn-cs"/>
            </a:endParaRPr>
          </a:p>
        </p:txBody>
      </p:sp>
      <p:sp>
        <p:nvSpPr>
          <p:cNvPr id="2" name="Title 1">
            <a:extLst>
              <a:ext uri="{FF2B5EF4-FFF2-40B4-BE49-F238E27FC236}">
                <a16:creationId xmlns:a16="http://schemas.microsoft.com/office/drawing/2014/main" id="{8B5AD430-0D59-40B7-B1A8-9E87E89E63BB}"/>
              </a:ext>
            </a:extLst>
          </p:cNvPr>
          <p:cNvSpPr>
            <a:spLocks noGrp="1"/>
          </p:cNvSpPr>
          <p:nvPr>
            <p:ph type="title"/>
          </p:nvPr>
        </p:nvSpPr>
        <p:spPr>
          <a:xfrm>
            <a:off x="482601" y="976160"/>
            <a:ext cx="5189964" cy="2237925"/>
          </a:xfrm>
        </p:spPr>
        <p:txBody>
          <a:bodyPr vert="horz" lIns="91440" tIns="45720" rIns="91440" bIns="45720" rtlCol="0" anchor="ctr">
            <a:normAutofit fontScale="90000"/>
          </a:bodyPr>
          <a:lstStyle/>
          <a:p>
            <a:r>
              <a:rPr lang="en-US" dirty="0">
                <a:latin typeface="Times New Roman" panose="02020603050405020304" pitchFamily="18" charset="0"/>
                <a:cs typeface="Times New Roman" panose="02020603050405020304" pitchFamily="18" charset="0"/>
              </a:rPr>
              <a:t>Limitations and Further Study </a:t>
            </a:r>
          </a:p>
        </p:txBody>
      </p:sp>
      <p:sp>
        <p:nvSpPr>
          <p:cNvPr id="4" name="Content Placeholder 3">
            <a:extLst>
              <a:ext uri="{FF2B5EF4-FFF2-40B4-BE49-F238E27FC236}">
                <a16:creationId xmlns:a16="http://schemas.microsoft.com/office/drawing/2014/main" id="{B7C668E2-AF65-4CAA-85BA-DE75ECF34B95}"/>
              </a:ext>
            </a:extLst>
          </p:cNvPr>
          <p:cNvSpPr>
            <a:spLocks noGrp="1"/>
          </p:cNvSpPr>
          <p:nvPr>
            <p:ph sz="half" idx="2"/>
          </p:nvPr>
        </p:nvSpPr>
        <p:spPr>
          <a:xfrm>
            <a:off x="482600" y="3408254"/>
            <a:ext cx="5189963" cy="2470031"/>
          </a:xfrm>
        </p:spPr>
        <p:txBody>
          <a:bodyPr vert="horz" lIns="91440" tIns="45720" rIns="91440" bIns="45720" rtlCol="0">
            <a:normAutofit/>
          </a:bodyPr>
          <a:lstStyle/>
          <a:p>
            <a:pPr marL="342900" indent="-342900">
              <a:buFont typeface="Arial" panose="020B0604020202020204" pitchFamily="34" charset="0"/>
              <a:buChar char="•"/>
            </a:pPr>
            <a:r>
              <a:rPr lang="en-US" sz="2000" dirty="0"/>
              <a:t>Limited source of Australian datasets (like no historical rebate datasets available)</a:t>
            </a:r>
          </a:p>
          <a:p>
            <a:pPr marL="342900" indent="-342900">
              <a:buFont typeface="Arial" panose="020B0604020202020204" pitchFamily="34" charset="0"/>
              <a:buChar char="•"/>
            </a:pPr>
            <a:r>
              <a:rPr lang="en-US" sz="2000" dirty="0"/>
              <a:t>Next step is to add population and solar radiation info to  our analysis as more factors seems to be involved in trend of using solar energy</a:t>
            </a:r>
          </a:p>
        </p:txBody>
      </p:sp>
      <p:pic>
        <p:nvPicPr>
          <p:cNvPr id="5" name="Content Placeholder 10" descr="A close-up of a roof&#10;&#10;Description automatically generated with low confidence">
            <a:extLst>
              <a:ext uri="{FF2B5EF4-FFF2-40B4-BE49-F238E27FC236}">
                <a16:creationId xmlns:a16="http://schemas.microsoft.com/office/drawing/2014/main" id="{D97893DE-AD5C-4A1E-9FEF-59FC837E34B6}"/>
              </a:ext>
            </a:extLst>
          </p:cNvPr>
          <p:cNvPicPr>
            <a:picLocks noGrp="1" noChangeAspect="1"/>
          </p:cNvPicPr>
          <p:nvPr>
            <p:ph idx="1"/>
          </p:nvPr>
        </p:nvPicPr>
        <p:blipFill rotWithShape="1">
          <a:blip r:embed="rId2">
            <a:alphaModFix/>
            <a:extLst>
              <a:ext uri="{28A0092B-C50C-407E-A947-70E740481C1C}">
                <a14:useLocalDpi xmlns:a14="http://schemas.microsoft.com/office/drawing/2010/main" val="0"/>
              </a:ext>
            </a:extLst>
          </a:blip>
          <a:srcRect l="19628" r="19629"/>
          <a:stretch/>
        </p:blipFill>
        <p:spPr>
          <a:xfrm>
            <a:off x="7797800" y="489856"/>
            <a:ext cx="3831871" cy="5878282"/>
          </a:xfrm>
          <a:prstGeom prst="rect">
            <a:avLst/>
          </a:prstGeom>
        </p:spPr>
      </p:pic>
      <p:cxnSp>
        <p:nvCxnSpPr>
          <p:cNvPr id="35" name="Straight Connector 34">
            <a:extLst>
              <a:ext uri="{FF2B5EF4-FFF2-40B4-BE49-F238E27FC236}">
                <a16:creationId xmlns:a16="http://schemas.microsoft.com/office/drawing/2014/main" id="{0BE13636-D998-4A75-8C1B-EDBD9E57DC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672E4D5-7CCB-4D76-86FF-83359027DB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699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CA86D5-2BE8-45A1-8A1B-6240F21C58D5}"/>
              </a:ext>
            </a:extLst>
          </p:cNvPr>
          <p:cNvPicPr>
            <a:picLocks noChangeAspect="1"/>
          </p:cNvPicPr>
          <p:nvPr/>
        </p:nvPicPr>
        <p:blipFill>
          <a:blip r:embed="rId3"/>
          <a:stretch>
            <a:fillRect/>
          </a:stretch>
        </p:blipFill>
        <p:spPr>
          <a:xfrm>
            <a:off x="484632" y="515937"/>
            <a:ext cx="4285859" cy="5816600"/>
          </a:xfrm>
          <a:prstGeom prst="rect">
            <a:avLst/>
          </a:prstGeom>
        </p:spPr>
      </p:pic>
      <p:sp>
        <p:nvSpPr>
          <p:cNvPr id="2" name="Title 1">
            <a:extLst>
              <a:ext uri="{FF2B5EF4-FFF2-40B4-BE49-F238E27FC236}">
                <a16:creationId xmlns:a16="http://schemas.microsoft.com/office/drawing/2014/main" id="{08F39D95-FCFA-4112-B9B4-F3B1AE153A1B}"/>
              </a:ext>
            </a:extLst>
          </p:cNvPr>
          <p:cNvSpPr>
            <a:spLocks noGrp="1"/>
          </p:cNvSpPr>
          <p:nvPr>
            <p:ph type="title"/>
          </p:nvPr>
        </p:nvSpPr>
        <p:spPr/>
        <p:txBody>
          <a:bodyPr/>
          <a:lstStyle/>
          <a:p>
            <a:pPr algn="ctr"/>
            <a:r>
              <a:rPr lang="en-AU" dirty="0">
                <a:latin typeface="Times New Roman" panose="02020603050405020304" pitchFamily="18" charset="0"/>
                <a:cs typeface="Times New Roman" panose="02020603050405020304" pitchFamily="18" charset="0"/>
              </a:rPr>
              <a:t>Background</a:t>
            </a:r>
          </a:p>
        </p:txBody>
      </p:sp>
      <p:sp>
        <p:nvSpPr>
          <p:cNvPr id="10" name="Content Placeholder 9">
            <a:extLst>
              <a:ext uri="{FF2B5EF4-FFF2-40B4-BE49-F238E27FC236}">
                <a16:creationId xmlns:a16="http://schemas.microsoft.com/office/drawing/2014/main" id="{ED1A5901-D26D-4DA5-ACA1-EC62D083E81C}"/>
              </a:ext>
            </a:extLst>
          </p:cNvPr>
          <p:cNvSpPr>
            <a:spLocks noGrp="1"/>
          </p:cNvSpPr>
          <p:nvPr>
            <p:ph idx="1"/>
          </p:nvPr>
        </p:nvSpPr>
        <p:spPr/>
        <p:txBody>
          <a:bodyPr>
            <a:normAutofit/>
          </a:bodyPr>
          <a:lstStyle/>
          <a:p>
            <a:r>
              <a:rPr lang="en-AU" sz="2600" dirty="0"/>
              <a:t>Home Solar energy has experienced rapid growth in Australia in the last 10yrs</a:t>
            </a:r>
          </a:p>
          <a:p>
            <a:endParaRPr lang="en-AU" sz="2600" dirty="0"/>
          </a:p>
          <a:p>
            <a:r>
              <a:rPr lang="en-AU" sz="2600" dirty="0"/>
              <a:t>It is a clean, renewable form of energy ideally suited to our favourable climate </a:t>
            </a:r>
          </a:p>
          <a:p>
            <a:endParaRPr lang="en-AU" sz="2600" dirty="0"/>
          </a:p>
          <a:p>
            <a:r>
              <a:rPr lang="en-AU" sz="2600" dirty="0"/>
              <a:t>We sought to develop an interactive platform to analyse past and future trends in the Australian Home Solar Energy industry</a:t>
            </a:r>
          </a:p>
        </p:txBody>
      </p:sp>
    </p:spTree>
    <p:extLst>
      <p:ext uri="{BB962C8B-B14F-4D97-AF65-F5344CB8AC3E}">
        <p14:creationId xmlns:p14="http://schemas.microsoft.com/office/powerpoint/2010/main" val="3293210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CA86D5-2BE8-45A1-8A1B-6240F21C58D5}"/>
              </a:ext>
            </a:extLst>
          </p:cNvPr>
          <p:cNvPicPr>
            <a:picLocks noChangeAspect="1"/>
          </p:cNvPicPr>
          <p:nvPr/>
        </p:nvPicPr>
        <p:blipFill>
          <a:blip r:embed="rId3"/>
          <a:stretch>
            <a:fillRect/>
          </a:stretch>
        </p:blipFill>
        <p:spPr>
          <a:xfrm>
            <a:off x="484632" y="515937"/>
            <a:ext cx="4285859" cy="5816600"/>
          </a:xfrm>
          <a:prstGeom prst="rect">
            <a:avLst/>
          </a:prstGeom>
        </p:spPr>
      </p:pic>
      <p:sp>
        <p:nvSpPr>
          <p:cNvPr id="2" name="Title 1">
            <a:extLst>
              <a:ext uri="{FF2B5EF4-FFF2-40B4-BE49-F238E27FC236}">
                <a16:creationId xmlns:a16="http://schemas.microsoft.com/office/drawing/2014/main" id="{08F39D95-FCFA-4112-B9B4-F3B1AE153A1B}"/>
              </a:ext>
            </a:extLst>
          </p:cNvPr>
          <p:cNvSpPr>
            <a:spLocks noGrp="1"/>
          </p:cNvSpPr>
          <p:nvPr>
            <p:ph type="title"/>
          </p:nvPr>
        </p:nvSpPr>
        <p:spPr/>
        <p:txBody>
          <a:bodyPr/>
          <a:lstStyle/>
          <a:p>
            <a:pPr algn="ctr"/>
            <a:r>
              <a:rPr lang="en-AU" dirty="0">
                <a:latin typeface="Times New Roman" panose="02020603050405020304" pitchFamily="18" charset="0"/>
                <a:cs typeface="Times New Roman" panose="02020603050405020304" pitchFamily="18" charset="0"/>
              </a:rPr>
              <a:t>Questions</a:t>
            </a:r>
          </a:p>
        </p:txBody>
      </p:sp>
      <p:sp>
        <p:nvSpPr>
          <p:cNvPr id="10" name="Content Placeholder 9">
            <a:extLst>
              <a:ext uri="{FF2B5EF4-FFF2-40B4-BE49-F238E27FC236}">
                <a16:creationId xmlns:a16="http://schemas.microsoft.com/office/drawing/2014/main" id="{ED1A5901-D26D-4DA5-ACA1-EC62D083E81C}"/>
              </a:ext>
            </a:extLst>
          </p:cNvPr>
          <p:cNvSpPr>
            <a:spLocks noGrp="1"/>
          </p:cNvSpPr>
          <p:nvPr>
            <p:ph idx="1"/>
          </p:nvPr>
        </p:nvSpPr>
        <p:spPr>
          <a:xfrm>
            <a:off x="5034174" y="714893"/>
            <a:ext cx="6446484" cy="5418688"/>
          </a:xfrm>
        </p:spPr>
        <p:txBody>
          <a:bodyPr>
            <a:normAutofit/>
          </a:bodyPr>
          <a:lstStyle/>
          <a:p>
            <a:r>
              <a:rPr lang="en-AU" sz="2000" dirty="0"/>
              <a:t>Which areas of Australia have been the best adopters of solar? Where is there unmet potential?</a:t>
            </a:r>
          </a:p>
          <a:p>
            <a:endParaRPr lang="en-AU" sz="2000" dirty="0"/>
          </a:p>
          <a:p>
            <a:r>
              <a:rPr lang="en-AU" sz="2000" dirty="0"/>
              <a:t>What factors affect conversion to solar power? In particular household income and the amount of federal government rebate received?</a:t>
            </a:r>
          </a:p>
          <a:p>
            <a:endParaRPr lang="en-AU" sz="2000" dirty="0"/>
          </a:p>
          <a:p>
            <a:r>
              <a:rPr lang="en-AU" sz="2000" dirty="0"/>
              <a:t>What have been the trends over time? </a:t>
            </a:r>
            <a:endParaRPr lang="en-AU" sz="2400" dirty="0"/>
          </a:p>
          <a:p>
            <a:endParaRPr lang="en-AU" sz="2400" dirty="0"/>
          </a:p>
          <a:p>
            <a:r>
              <a:rPr lang="en-AU" sz="2000" dirty="0"/>
              <a:t>Potential targets for this data platform:</a:t>
            </a:r>
          </a:p>
          <a:p>
            <a:pPr marL="457200" indent="-457200">
              <a:buFont typeface="Arial" panose="020B0604020202020204" pitchFamily="34" charset="0"/>
              <a:buChar char="•"/>
            </a:pPr>
            <a:r>
              <a:rPr lang="en-AU" sz="2000" dirty="0"/>
              <a:t>Government</a:t>
            </a:r>
          </a:p>
          <a:p>
            <a:pPr marL="457200" indent="-457200">
              <a:buFont typeface="Arial" panose="020B0604020202020204" pitchFamily="34" charset="0"/>
              <a:buChar char="•"/>
            </a:pPr>
            <a:r>
              <a:rPr lang="en-AU" sz="2000" dirty="0"/>
              <a:t>Solar Installation Industry</a:t>
            </a:r>
          </a:p>
          <a:p>
            <a:pPr marL="457200" indent="-457200">
              <a:buFont typeface="Arial" panose="020B0604020202020204" pitchFamily="34" charset="0"/>
              <a:buChar char="•"/>
            </a:pPr>
            <a:r>
              <a:rPr lang="en-AU" sz="2000" dirty="0"/>
              <a:t>Consumers</a:t>
            </a:r>
          </a:p>
          <a:p>
            <a:pPr marL="457200" indent="-457200">
              <a:buFont typeface="Arial" panose="020B0604020202020204" pitchFamily="34" charset="0"/>
              <a:buChar char="•"/>
            </a:pPr>
            <a:endParaRPr lang="en-AU" sz="2800" dirty="0"/>
          </a:p>
        </p:txBody>
      </p:sp>
    </p:spTree>
    <p:extLst>
      <p:ext uri="{BB962C8B-B14F-4D97-AF65-F5344CB8AC3E}">
        <p14:creationId xmlns:p14="http://schemas.microsoft.com/office/powerpoint/2010/main" val="2909344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CA86D5-2BE8-45A1-8A1B-6240F21C58D5}"/>
              </a:ext>
            </a:extLst>
          </p:cNvPr>
          <p:cNvPicPr>
            <a:picLocks noChangeAspect="1"/>
          </p:cNvPicPr>
          <p:nvPr/>
        </p:nvPicPr>
        <p:blipFill>
          <a:blip r:embed="rId2"/>
          <a:stretch>
            <a:fillRect/>
          </a:stretch>
        </p:blipFill>
        <p:spPr>
          <a:xfrm>
            <a:off x="484632" y="515937"/>
            <a:ext cx="4285859" cy="5816600"/>
          </a:xfrm>
          <a:prstGeom prst="rect">
            <a:avLst/>
          </a:prstGeom>
        </p:spPr>
      </p:pic>
      <p:sp>
        <p:nvSpPr>
          <p:cNvPr id="2" name="Title 1">
            <a:extLst>
              <a:ext uri="{FF2B5EF4-FFF2-40B4-BE49-F238E27FC236}">
                <a16:creationId xmlns:a16="http://schemas.microsoft.com/office/drawing/2014/main" id="{08F39D95-FCFA-4112-B9B4-F3B1AE153A1B}"/>
              </a:ext>
            </a:extLst>
          </p:cNvPr>
          <p:cNvSpPr>
            <a:spLocks noGrp="1"/>
          </p:cNvSpPr>
          <p:nvPr>
            <p:ph type="title"/>
          </p:nvPr>
        </p:nvSpPr>
        <p:spPr/>
        <p:txBody>
          <a:bodyPr/>
          <a:lstStyle/>
          <a:p>
            <a:pPr algn="ctr"/>
            <a:r>
              <a:rPr lang="en-AU" dirty="0">
                <a:latin typeface="Times New Roman" panose="02020603050405020304" pitchFamily="18" charset="0"/>
                <a:cs typeface="Times New Roman" panose="02020603050405020304" pitchFamily="18" charset="0"/>
              </a:rPr>
              <a:t>Data</a:t>
            </a:r>
            <a:r>
              <a:rPr lang="en-AU" dirty="0"/>
              <a:t> Sources</a:t>
            </a:r>
            <a:endParaRPr lang="en-AU" dirty="0">
              <a:latin typeface="Times New Roman" panose="02020603050405020304" pitchFamily="18" charset="0"/>
              <a:cs typeface="Times New Roman" panose="02020603050405020304" pitchFamily="18" charset="0"/>
            </a:endParaRPr>
          </a:p>
        </p:txBody>
      </p:sp>
      <p:sp>
        <p:nvSpPr>
          <p:cNvPr id="10" name="Content Placeholder 9">
            <a:extLst>
              <a:ext uri="{FF2B5EF4-FFF2-40B4-BE49-F238E27FC236}">
                <a16:creationId xmlns:a16="http://schemas.microsoft.com/office/drawing/2014/main" id="{ED1A5901-D26D-4DA5-ACA1-EC62D083E81C}"/>
              </a:ext>
            </a:extLst>
          </p:cNvPr>
          <p:cNvSpPr>
            <a:spLocks noGrp="1"/>
          </p:cNvSpPr>
          <p:nvPr>
            <p:ph idx="1"/>
          </p:nvPr>
        </p:nvSpPr>
        <p:spPr/>
        <p:txBody>
          <a:bodyPr>
            <a:normAutofit/>
          </a:bodyPr>
          <a:lstStyle/>
          <a:p>
            <a:pPr marL="342900" lvl="0" indent="-342900">
              <a:buFont typeface="+mj-lt"/>
              <a:buAutoNum type="arabicPeriod"/>
            </a:pPr>
            <a:r>
              <a:rPr lang="en-AU" sz="1800" dirty="0">
                <a:effectLst/>
                <a:latin typeface="Arial" panose="020B0604020202020204" pitchFamily="34" charset="0"/>
                <a:ea typeface="Calibri" panose="020F0502020204030204" pitchFamily="34" charset="0"/>
                <a:cs typeface="Arial" panose="020B0604020202020204" pitchFamily="34" charset="0"/>
              </a:rPr>
              <a:t>Australian Clean Energy Regulator – 2001-2021 Small Scale Solar Installations Australia </a:t>
            </a:r>
          </a:p>
          <a:p>
            <a:pPr marL="342900" lvl="0" indent="-342900">
              <a:buFont typeface="+mj-lt"/>
              <a:buAutoNum type="arabicPeriod"/>
            </a:pPr>
            <a:r>
              <a:rPr lang="en-AU" sz="1800" dirty="0">
                <a:effectLst/>
                <a:latin typeface="Arial" panose="020B0604020202020204" pitchFamily="34" charset="0"/>
                <a:ea typeface="Calibri" panose="020F0502020204030204" pitchFamily="34" charset="0"/>
                <a:cs typeface="Arial" panose="020B0604020202020204" pitchFamily="34" charset="0"/>
              </a:rPr>
              <a:t>Australian Bureau of Statistics. Taxation statistics dataset</a:t>
            </a:r>
          </a:p>
          <a:p>
            <a:pPr marL="342900" lvl="0" indent="-342900">
              <a:buFont typeface="+mj-lt"/>
              <a:buAutoNum type="arabicPeriod"/>
            </a:pPr>
            <a:r>
              <a:rPr lang="en-AU" sz="1800" dirty="0">
                <a:effectLst/>
                <a:latin typeface="Arial" panose="020B0604020202020204" pitchFamily="34" charset="0"/>
                <a:ea typeface="Calibri" panose="020F0502020204030204" pitchFamily="34" charset="0"/>
                <a:cs typeface="Arial" panose="020B0604020202020204" pitchFamily="34" charset="0"/>
              </a:rPr>
              <a:t>Australian Clean Energy Regulator – Postcode rebate zone ratings</a:t>
            </a:r>
          </a:p>
          <a:p>
            <a:pPr marL="342900" lvl="0" indent="-342900">
              <a:buFont typeface="+mj-lt"/>
              <a:buAutoNum type="arabicPeriod"/>
            </a:pPr>
            <a:r>
              <a:rPr lang="en-AU" sz="1800" dirty="0">
                <a:effectLst/>
                <a:latin typeface="Arial" panose="020B0604020202020204" pitchFamily="34" charset="0"/>
                <a:ea typeface="Calibri" panose="020F0502020204030204" pitchFamily="34" charset="0"/>
                <a:cs typeface="Arial" panose="020B0604020202020204" pitchFamily="34" charset="0"/>
              </a:rPr>
              <a:t>Australia – mean income by state – (www.statista</a:t>
            </a:r>
            <a:r>
              <a:rPr lang="en-AU" sz="1800" dirty="0">
                <a:latin typeface="Arial" panose="020B0604020202020204" pitchFamily="34" charset="0"/>
                <a:ea typeface="Calibri" panose="020F0502020204030204" pitchFamily="34" charset="0"/>
                <a:cs typeface="Arial" panose="020B0604020202020204" pitchFamily="34" charset="0"/>
              </a:rPr>
              <a:t>.com)</a:t>
            </a:r>
            <a:endParaRPr lang="en-AU"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buFont typeface="+mj-lt"/>
              <a:buAutoNum type="arabicPeriod"/>
            </a:pPr>
            <a:r>
              <a:rPr lang="en-AU" sz="1800" dirty="0">
                <a:effectLst/>
                <a:latin typeface="Arial" panose="020B0604020202020204" pitchFamily="34" charset="0"/>
                <a:ea typeface="Calibri" panose="020F0502020204030204" pitchFamily="34" charset="0"/>
                <a:cs typeface="Arial" panose="020B0604020202020204" pitchFamily="34" charset="0"/>
              </a:rPr>
              <a:t>GeoJSON for Australian Suburbs. Available at: </a:t>
            </a:r>
            <a:r>
              <a:rPr lang="en-AU" sz="18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https://github.com/tonywr71/GeoJson-Data/blob/master/australian-suburbs.geojson</a:t>
            </a:r>
            <a:endParaRPr lang="en-AU" sz="1800" u="sng" dirty="0">
              <a:solidFill>
                <a:srgbClr val="0563C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buFont typeface="+mj-lt"/>
              <a:buAutoNum type="arabicPeriod"/>
            </a:pPr>
            <a:r>
              <a:rPr lang="en-AU" sz="1800" dirty="0">
                <a:effectLst/>
                <a:latin typeface="Arial" panose="020B0604020202020204" pitchFamily="34" charset="0"/>
                <a:ea typeface="Calibri" panose="020F0502020204030204" pitchFamily="34" charset="0"/>
                <a:cs typeface="Arial" panose="020B0604020202020204" pitchFamily="34" charset="0"/>
              </a:rPr>
              <a:t>Australian Database of Postcode and Suburb data. Available at: </a:t>
            </a:r>
            <a:r>
              <a:rPr lang="en-AU" sz="18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4"/>
              </a:rPr>
              <a:t>https://www.matthewproctor.com/australian_postcodes</a:t>
            </a:r>
            <a:endParaRPr lang="en-AU" sz="1800" dirty="0">
              <a:effectLst/>
              <a:latin typeface="Arial" panose="020B0604020202020204" pitchFamily="34" charset="0"/>
              <a:ea typeface="Calibri" panose="020F0502020204030204" pitchFamily="34" charset="0"/>
              <a:cs typeface="Arial" panose="020B0604020202020204" pitchFamily="34" charset="0"/>
            </a:endParaRPr>
          </a:p>
          <a:p>
            <a:endParaRPr lang="en-AU" dirty="0"/>
          </a:p>
        </p:txBody>
      </p:sp>
    </p:spTree>
    <p:extLst>
      <p:ext uri="{BB962C8B-B14F-4D97-AF65-F5344CB8AC3E}">
        <p14:creationId xmlns:p14="http://schemas.microsoft.com/office/powerpoint/2010/main" val="4177121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outdoor, satellite, net&#10;&#10;Description automatically generated">
            <a:extLst>
              <a:ext uri="{FF2B5EF4-FFF2-40B4-BE49-F238E27FC236}">
                <a16:creationId xmlns:a16="http://schemas.microsoft.com/office/drawing/2014/main" id="{FD4076BB-C5D3-481E-89D0-348300DD3E29}"/>
              </a:ext>
            </a:extLst>
          </p:cNvPr>
          <p:cNvPicPr>
            <a:picLocks noGrp="1" noChangeAspect="1"/>
          </p:cNvPicPr>
          <p:nvPr>
            <p:ph idx="1"/>
          </p:nvPr>
        </p:nvPicPr>
        <p:blipFill>
          <a:blip r:embed="rId2">
            <a:alphaModFix amt="20000"/>
            <a:extLst>
              <a:ext uri="{28A0092B-C50C-407E-A947-70E740481C1C}">
                <a14:useLocalDpi xmlns:a14="http://schemas.microsoft.com/office/drawing/2010/main" val="0"/>
              </a:ext>
            </a:extLst>
          </a:blip>
          <a:stretch>
            <a:fillRect/>
          </a:stretch>
        </p:blipFill>
        <p:spPr>
          <a:xfrm>
            <a:off x="482600" y="545296"/>
            <a:ext cx="11226800" cy="5767407"/>
          </a:xfrm>
        </p:spPr>
      </p:pic>
      <p:sp>
        <p:nvSpPr>
          <p:cNvPr id="2" name="Title 1">
            <a:extLst>
              <a:ext uri="{FF2B5EF4-FFF2-40B4-BE49-F238E27FC236}">
                <a16:creationId xmlns:a16="http://schemas.microsoft.com/office/drawing/2014/main" id="{1D8D40F9-A151-4119-85B9-4FD7FCC57C20}"/>
              </a:ext>
            </a:extLst>
          </p:cNvPr>
          <p:cNvSpPr>
            <a:spLocks noGrp="1"/>
          </p:cNvSpPr>
          <p:nvPr>
            <p:ph type="title"/>
          </p:nvPr>
        </p:nvSpPr>
        <p:spPr/>
        <p:txBody>
          <a:bodyPr/>
          <a:lstStyle/>
          <a:p>
            <a:pPr algn="ctr"/>
            <a:r>
              <a:rPr lang="en-AU" dirty="0"/>
              <a:t> Data Preparation</a:t>
            </a:r>
          </a:p>
        </p:txBody>
      </p:sp>
    </p:spTree>
    <p:extLst>
      <p:ext uri="{BB962C8B-B14F-4D97-AF65-F5344CB8AC3E}">
        <p14:creationId xmlns:p14="http://schemas.microsoft.com/office/powerpoint/2010/main" val="2230829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CA86D5-2BE8-45A1-8A1B-6240F21C58D5}"/>
              </a:ext>
            </a:extLst>
          </p:cNvPr>
          <p:cNvPicPr>
            <a:picLocks noChangeAspect="1"/>
          </p:cNvPicPr>
          <p:nvPr/>
        </p:nvPicPr>
        <p:blipFill>
          <a:blip r:embed="rId2"/>
          <a:stretch>
            <a:fillRect/>
          </a:stretch>
        </p:blipFill>
        <p:spPr>
          <a:xfrm>
            <a:off x="484632" y="515937"/>
            <a:ext cx="4285859" cy="5816600"/>
          </a:xfrm>
          <a:prstGeom prst="rect">
            <a:avLst/>
          </a:prstGeom>
        </p:spPr>
      </p:pic>
      <p:sp>
        <p:nvSpPr>
          <p:cNvPr id="2" name="Title 1">
            <a:extLst>
              <a:ext uri="{FF2B5EF4-FFF2-40B4-BE49-F238E27FC236}">
                <a16:creationId xmlns:a16="http://schemas.microsoft.com/office/drawing/2014/main" id="{08F39D95-FCFA-4112-B9B4-F3B1AE153A1B}"/>
              </a:ext>
            </a:extLst>
          </p:cNvPr>
          <p:cNvSpPr>
            <a:spLocks noGrp="1"/>
          </p:cNvSpPr>
          <p:nvPr>
            <p:ph type="title"/>
          </p:nvPr>
        </p:nvSpPr>
        <p:spPr/>
        <p:txBody>
          <a:bodyPr/>
          <a:lstStyle/>
          <a:p>
            <a:pPr algn="ctr"/>
            <a:r>
              <a:rPr lang="en-AU" dirty="0">
                <a:latin typeface="Times New Roman" panose="02020603050405020304" pitchFamily="18" charset="0"/>
                <a:cs typeface="Times New Roman" panose="02020603050405020304" pitchFamily="18" charset="0"/>
              </a:rPr>
              <a:t>Data Cleaning</a:t>
            </a:r>
          </a:p>
        </p:txBody>
      </p:sp>
      <p:sp>
        <p:nvSpPr>
          <p:cNvPr id="10" name="Content Placeholder 9">
            <a:extLst>
              <a:ext uri="{FF2B5EF4-FFF2-40B4-BE49-F238E27FC236}">
                <a16:creationId xmlns:a16="http://schemas.microsoft.com/office/drawing/2014/main" id="{ED1A5901-D26D-4DA5-ACA1-EC62D083E81C}"/>
              </a:ext>
            </a:extLst>
          </p:cNvPr>
          <p:cNvSpPr>
            <a:spLocks noGrp="1"/>
          </p:cNvSpPr>
          <p:nvPr>
            <p:ph idx="1"/>
          </p:nvPr>
        </p:nvSpPr>
        <p:spPr>
          <a:xfrm>
            <a:off x="5135774" y="635212"/>
            <a:ext cx="6446484" cy="4873625"/>
          </a:xfrm>
        </p:spPr>
        <p:txBody>
          <a:bodyPr/>
          <a:lstStyle/>
          <a:p>
            <a:pPr marL="457200" indent="-457200">
              <a:buFont typeface="Arial" panose="020B0604020202020204" pitchFamily="34" charset="0"/>
              <a:buChar char="•"/>
            </a:pPr>
            <a:r>
              <a:rPr lang="en-AU" dirty="0"/>
              <a:t>ERD</a:t>
            </a:r>
          </a:p>
        </p:txBody>
      </p:sp>
      <p:pic>
        <p:nvPicPr>
          <p:cNvPr id="4" name="Picture 3" descr="A picture containing text&#10;&#10;Description automatically generated">
            <a:extLst>
              <a:ext uri="{FF2B5EF4-FFF2-40B4-BE49-F238E27FC236}">
                <a16:creationId xmlns:a16="http://schemas.microsoft.com/office/drawing/2014/main" id="{3247CED2-38DC-404B-B8AB-13DF2F7C5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132" y="1563076"/>
            <a:ext cx="6285767" cy="4177322"/>
          </a:xfrm>
          <a:prstGeom prst="rect">
            <a:avLst/>
          </a:prstGeom>
        </p:spPr>
      </p:pic>
    </p:spTree>
    <p:extLst>
      <p:ext uri="{BB962C8B-B14F-4D97-AF65-F5344CB8AC3E}">
        <p14:creationId xmlns:p14="http://schemas.microsoft.com/office/powerpoint/2010/main" val="1422121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CA86D5-2BE8-45A1-8A1B-6240F21C58D5}"/>
              </a:ext>
            </a:extLst>
          </p:cNvPr>
          <p:cNvPicPr>
            <a:picLocks noChangeAspect="1"/>
          </p:cNvPicPr>
          <p:nvPr/>
        </p:nvPicPr>
        <p:blipFill>
          <a:blip r:embed="rId2"/>
          <a:stretch>
            <a:fillRect/>
          </a:stretch>
        </p:blipFill>
        <p:spPr>
          <a:xfrm>
            <a:off x="484632" y="515937"/>
            <a:ext cx="4285859" cy="5816600"/>
          </a:xfrm>
          <a:prstGeom prst="rect">
            <a:avLst/>
          </a:prstGeom>
        </p:spPr>
      </p:pic>
      <p:sp>
        <p:nvSpPr>
          <p:cNvPr id="2" name="Title 1">
            <a:extLst>
              <a:ext uri="{FF2B5EF4-FFF2-40B4-BE49-F238E27FC236}">
                <a16:creationId xmlns:a16="http://schemas.microsoft.com/office/drawing/2014/main" id="{08F39D95-FCFA-4112-B9B4-F3B1AE153A1B}"/>
              </a:ext>
            </a:extLst>
          </p:cNvPr>
          <p:cNvSpPr>
            <a:spLocks noGrp="1"/>
          </p:cNvSpPr>
          <p:nvPr>
            <p:ph type="title"/>
          </p:nvPr>
        </p:nvSpPr>
        <p:spPr/>
        <p:txBody>
          <a:bodyPr/>
          <a:lstStyle/>
          <a:p>
            <a:pPr algn="ctr"/>
            <a:r>
              <a:rPr lang="en-AU" dirty="0">
                <a:latin typeface="Times New Roman" panose="02020603050405020304" pitchFamily="18" charset="0"/>
                <a:cs typeface="Times New Roman" panose="02020603050405020304" pitchFamily="18" charset="0"/>
              </a:rPr>
              <a:t>Data Cleaning</a:t>
            </a:r>
          </a:p>
        </p:txBody>
      </p:sp>
      <p:sp>
        <p:nvSpPr>
          <p:cNvPr id="10" name="Content Placeholder 9">
            <a:extLst>
              <a:ext uri="{FF2B5EF4-FFF2-40B4-BE49-F238E27FC236}">
                <a16:creationId xmlns:a16="http://schemas.microsoft.com/office/drawing/2014/main" id="{ED1A5901-D26D-4DA5-ACA1-EC62D083E81C}"/>
              </a:ext>
            </a:extLst>
          </p:cNvPr>
          <p:cNvSpPr>
            <a:spLocks noGrp="1"/>
          </p:cNvSpPr>
          <p:nvPr>
            <p:ph idx="1"/>
          </p:nvPr>
        </p:nvSpPr>
        <p:spPr>
          <a:xfrm>
            <a:off x="5135774" y="635212"/>
            <a:ext cx="6446484" cy="4873625"/>
          </a:xfrm>
        </p:spPr>
        <p:txBody>
          <a:bodyPr/>
          <a:lstStyle/>
          <a:p>
            <a:pPr marL="457200" indent="-457200">
              <a:buFont typeface="Arial" panose="020B0604020202020204" pitchFamily="34" charset="0"/>
              <a:buChar char="•"/>
            </a:pPr>
            <a:r>
              <a:rPr lang="en-AU" dirty="0"/>
              <a:t>Tables created and cleaned</a:t>
            </a:r>
          </a:p>
        </p:txBody>
      </p:sp>
      <p:pic>
        <p:nvPicPr>
          <p:cNvPr id="5" name="Picture 4">
            <a:extLst>
              <a:ext uri="{FF2B5EF4-FFF2-40B4-BE49-F238E27FC236}">
                <a16:creationId xmlns:a16="http://schemas.microsoft.com/office/drawing/2014/main" id="{937F8E92-073D-4AE3-8E0D-DF59C3F39C1E}"/>
              </a:ext>
            </a:extLst>
          </p:cNvPr>
          <p:cNvPicPr>
            <a:picLocks noChangeAspect="1"/>
          </p:cNvPicPr>
          <p:nvPr/>
        </p:nvPicPr>
        <p:blipFill>
          <a:blip r:embed="rId3"/>
          <a:stretch>
            <a:fillRect/>
          </a:stretch>
        </p:blipFill>
        <p:spPr>
          <a:xfrm>
            <a:off x="4941113" y="1581220"/>
            <a:ext cx="7036972" cy="3686033"/>
          </a:xfrm>
          <a:prstGeom prst="rect">
            <a:avLst/>
          </a:prstGeom>
        </p:spPr>
      </p:pic>
    </p:spTree>
    <p:extLst>
      <p:ext uri="{BB962C8B-B14F-4D97-AF65-F5344CB8AC3E}">
        <p14:creationId xmlns:p14="http://schemas.microsoft.com/office/powerpoint/2010/main" val="4012614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CA86D5-2BE8-45A1-8A1B-6240F21C58D5}"/>
              </a:ext>
            </a:extLst>
          </p:cNvPr>
          <p:cNvPicPr>
            <a:picLocks noChangeAspect="1"/>
          </p:cNvPicPr>
          <p:nvPr/>
        </p:nvPicPr>
        <p:blipFill>
          <a:blip r:embed="rId2"/>
          <a:stretch>
            <a:fillRect/>
          </a:stretch>
        </p:blipFill>
        <p:spPr>
          <a:xfrm>
            <a:off x="484632" y="515937"/>
            <a:ext cx="4285859" cy="5816600"/>
          </a:xfrm>
          <a:prstGeom prst="rect">
            <a:avLst/>
          </a:prstGeom>
        </p:spPr>
      </p:pic>
      <p:sp>
        <p:nvSpPr>
          <p:cNvPr id="2" name="Title 1">
            <a:extLst>
              <a:ext uri="{FF2B5EF4-FFF2-40B4-BE49-F238E27FC236}">
                <a16:creationId xmlns:a16="http://schemas.microsoft.com/office/drawing/2014/main" id="{08F39D95-FCFA-4112-B9B4-F3B1AE153A1B}"/>
              </a:ext>
            </a:extLst>
          </p:cNvPr>
          <p:cNvSpPr>
            <a:spLocks noGrp="1"/>
          </p:cNvSpPr>
          <p:nvPr>
            <p:ph type="title"/>
          </p:nvPr>
        </p:nvSpPr>
        <p:spPr/>
        <p:txBody>
          <a:bodyPr/>
          <a:lstStyle/>
          <a:p>
            <a:pPr algn="ctr"/>
            <a:r>
              <a:rPr lang="en-AU" dirty="0">
                <a:latin typeface="Times New Roman" panose="02020603050405020304" pitchFamily="18" charset="0"/>
                <a:cs typeface="Times New Roman" panose="02020603050405020304" pitchFamily="18" charset="0"/>
              </a:rPr>
              <a:t>API Creation</a:t>
            </a:r>
            <a:br>
              <a:rPr lang="en-AU" dirty="0">
                <a:latin typeface="Times New Roman" panose="02020603050405020304" pitchFamily="18" charset="0"/>
                <a:cs typeface="Times New Roman" panose="02020603050405020304" pitchFamily="18" charset="0"/>
              </a:rPr>
            </a:br>
            <a:r>
              <a:rPr lang="en-AU" dirty="0">
                <a:latin typeface="Times New Roman" panose="02020603050405020304" pitchFamily="18" charset="0"/>
                <a:cs typeface="Times New Roman" panose="02020603050405020304" pitchFamily="18" charset="0"/>
              </a:rPr>
              <a:t>Process</a:t>
            </a:r>
          </a:p>
        </p:txBody>
      </p:sp>
      <p:sp>
        <p:nvSpPr>
          <p:cNvPr id="10" name="Content Placeholder 9">
            <a:extLst>
              <a:ext uri="{FF2B5EF4-FFF2-40B4-BE49-F238E27FC236}">
                <a16:creationId xmlns:a16="http://schemas.microsoft.com/office/drawing/2014/main" id="{ED1A5901-D26D-4DA5-ACA1-EC62D083E81C}"/>
              </a:ext>
            </a:extLst>
          </p:cNvPr>
          <p:cNvSpPr>
            <a:spLocks noGrp="1"/>
          </p:cNvSpPr>
          <p:nvPr>
            <p:ph idx="1"/>
          </p:nvPr>
        </p:nvSpPr>
        <p:spPr>
          <a:xfrm>
            <a:off x="5064764" y="738924"/>
            <a:ext cx="7040076" cy="1998052"/>
          </a:xfrm>
        </p:spPr>
        <p:txBody>
          <a:bodyPr>
            <a:normAutofit fontScale="92500"/>
          </a:bodyPr>
          <a:lstStyle/>
          <a:p>
            <a:pPr marL="457200" indent="-457200">
              <a:buFont typeface="Arial" panose="020B0604020202020204" pitchFamily="34" charset="0"/>
              <a:buChar char="•"/>
            </a:pPr>
            <a:r>
              <a:rPr lang="en-AU" sz="2800" dirty="0"/>
              <a:t>SQLite Database Created (via </a:t>
            </a:r>
            <a:r>
              <a:rPr lang="en-AU" sz="2800" dirty="0" err="1"/>
              <a:t>SQLAlchemy</a:t>
            </a:r>
            <a:r>
              <a:rPr lang="en-AU" sz="2800" dirty="0"/>
              <a:t>)</a:t>
            </a:r>
          </a:p>
          <a:p>
            <a:pPr marL="457200" indent="-457200">
              <a:buFont typeface="Arial" panose="020B0604020202020204" pitchFamily="34" charset="0"/>
              <a:buChar char="•"/>
            </a:pPr>
            <a:r>
              <a:rPr lang="en-AU" sz="2800" dirty="0"/>
              <a:t>Creations of API routes using Flask for each visualisation to query database for required data</a:t>
            </a:r>
          </a:p>
        </p:txBody>
      </p:sp>
      <p:pic>
        <p:nvPicPr>
          <p:cNvPr id="5" name="Picture 4">
            <a:extLst>
              <a:ext uri="{FF2B5EF4-FFF2-40B4-BE49-F238E27FC236}">
                <a16:creationId xmlns:a16="http://schemas.microsoft.com/office/drawing/2014/main" id="{4CA919E5-40C7-4499-9BC5-60A8ED6BF8D3}"/>
              </a:ext>
            </a:extLst>
          </p:cNvPr>
          <p:cNvPicPr>
            <a:picLocks noChangeAspect="1"/>
          </p:cNvPicPr>
          <p:nvPr/>
        </p:nvPicPr>
        <p:blipFill>
          <a:blip r:embed="rId3"/>
          <a:stretch>
            <a:fillRect/>
          </a:stretch>
        </p:blipFill>
        <p:spPr>
          <a:xfrm>
            <a:off x="5099736" y="3159612"/>
            <a:ext cx="6498673" cy="2959464"/>
          </a:xfrm>
          <a:prstGeom prst="rect">
            <a:avLst/>
          </a:prstGeom>
        </p:spPr>
      </p:pic>
      <p:sp>
        <p:nvSpPr>
          <p:cNvPr id="6" name="TextBox 5">
            <a:extLst>
              <a:ext uri="{FF2B5EF4-FFF2-40B4-BE49-F238E27FC236}">
                <a16:creationId xmlns:a16="http://schemas.microsoft.com/office/drawing/2014/main" id="{1A658C5B-8513-4DF0-85A7-AE98AC4AD8D8}"/>
              </a:ext>
            </a:extLst>
          </p:cNvPr>
          <p:cNvSpPr txBox="1"/>
          <p:nvPr/>
        </p:nvSpPr>
        <p:spPr>
          <a:xfrm>
            <a:off x="5040923" y="2835106"/>
            <a:ext cx="1330814" cy="307777"/>
          </a:xfrm>
          <a:prstGeom prst="rect">
            <a:avLst/>
          </a:prstGeom>
          <a:noFill/>
        </p:spPr>
        <p:txBody>
          <a:bodyPr wrap="none" rtlCol="0">
            <a:spAutoFit/>
          </a:bodyPr>
          <a:lstStyle/>
          <a:p>
            <a:r>
              <a:rPr lang="en-AU" sz="1400" dirty="0"/>
              <a:t>Code example:</a:t>
            </a:r>
          </a:p>
        </p:txBody>
      </p:sp>
    </p:spTree>
    <p:extLst>
      <p:ext uri="{BB962C8B-B14F-4D97-AF65-F5344CB8AC3E}">
        <p14:creationId xmlns:p14="http://schemas.microsoft.com/office/powerpoint/2010/main" val="3918843233"/>
      </p:ext>
    </p:extLst>
  </p:cSld>
  <p:clrMapOvr>
    <a:masterClrMapping/>
  </p:clrMapOvr>
</p:sld>
</file>

<file path=ppt/theme/theme1.xml><?xml version="1.0" encoding="utf-8"?>
<a:theme xmlns:a="http://schemas.openxmlformats.org/drawingml/2006/main" name="LevelVTI">
  <a:themeElements>
    <a:clrScheme name="Custom 88">
      <a:dk1>
        <a:sysClr val="windowText" lastClr="000000"/>
      </a:dk1>
      <a:lt1>
        <a:sysClr val="window" lastClr="FFFFFF"/>
      </a:lt1>
      <a:dk2>
        <a:srgbClr val="182230"/>
      </a:dk2>
      <a:lt2>
        <a:srgbClr val="F2F2F2"/>
      </a:lt2>
      <a:accent1>
        <a:srgbClr val="00BAC8"/>
      </a:accent1>
      <a:accent2>
        <a:srgbClr val="794DFF"/>
      </a:accent2>
      <a:accent3>
        <a:srgbClr val="00D17D"/>
      </a:accent3>
      <a:accent4>
        <a:srgbClr val="E69500"/>
      </a:accent4>
      <a:accent5>
        <a:srgbClr val="FE5D21"/>
      </a:accent5>
      <a:accent6>
        <a:srgbClr val="939393"/>
      </a:accent6>
      <a:hlink>
        <a:srgbClr val="3E8FF1"/>
      </a:hlink>
      <a:folHlink>
        <a:srgbClr val="939393"/>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823</TotalTime>
  <Words>939</Words>
  <Application>Microsoft Office PowerPoint</Application>
  <PresentationFormat>Widescreen</PresentationFormat>
  <Paragraphs>94</Paragraphs>
  <Slides>23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Seaford</vt:lpstr>
      <vt:lpstr>Symbol</vt:lpstr>
      <vt:lpstr>Times New Roman</vt:lpstr>
      <vt:lpstr>LevelVTI</vt:lpstr>
      <vt:lpstr>Solar Power in Australia: The current state of the nation</vt:lpstr>
      <vt:lpstr> Introduction – Summary </vt:lpstr>
      <vt:lpstr>Background</vt:lpstr>
      <vt:lpstr>Questions</vt:lpstr>
      <vt:lpstr>Data Sources</vt:lpstr>
      <vt:lpstr> Data Preparation</vt:lpstr>
      <vt:lpstr>Data Cleaning</vt:lpstr>
      <vt:lpstr>Data Cleaning</vt:lpstr>
      <vt:lpstr>API Creation Process</vt:lpstr>
      <vt:lpstr> Site Structure </vt:lpstr>
      <vt:lpstr>PowerPoint Presentation</vt:lpstr>
      <vt:lpstr>Autocomplete Library</vt:lpstr>
      <vt:lpstr> Data Visualisations</vt:lpstr>
      <vt:lpstr>Post Code Bar Chart</vt:lpstr>
      <vt:lpstr>Installations/Power Output over Time </vt:lpstr>
      <vt:lpstr>Income/Rebate vs Installations/Output</vt:lpstr>
      <vt:lpstr>Output vs Rebate per state in 2020</vt:lpstr>
      <vt:lpstr>State Installation Comparison Over Time</vt:lpstr>
      <vt:lpstr>State Total Installation Comparison</vt:lpstr>
      <vt:lpstr>Choropleth Map</vt:lpstr>
      <vt:lpstr> Summary and Conclusions</vt:lpstr>
      <vt:lpstr>Conclusion</vt:lpstr>
      <vt:lpstr>Limitations and Further Study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Power in Australia: The current state of the nation</dc:title>
  <dc:creator>Helen Amin</dc:creator>
  <cp:lastModifiedBy>Helen Amin</cp:lastModifiedBy>
  <cp:revision>82</cp:revision>
  <dcterms:created xsi:type="dcterms:W3CDTF">2021-07-20T02:47:47Z</dcterms:created>
  <dcterms:modified xsi:type="dcterms:W3CDTF">2021-07-21T05:40:41Z</dcterms:modified>
</cp:coreProperties>
</file>